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438" r:id="rId2"/>
    <p:sldId id="427" r:id="rId3"/>
    <p:sldId id="439" r:id="rId4"/>
    <p:sldId id="440" r:id="rId5"/>
    <p:sldId id="433" r:id="rId6"/>
    <p:sldId id="446" r:id="rId7"/>
    <p:sldId id="454" r:id="rId8"/>
    <p:sldId id="453" r:id="rId9"/>
    <p:sldId id="452" r:id="rId10"/>
    <p:sldId id="448" r:id="rId11"/>
    <p:sldId id="444" r:id="rId12"/>
    <p:sldId id="430" r:id="rId13"/>
    <p:sldId id="451" r:id="rId14"/>
    <p:sldId id="428" r:id="rId15"/>
    <p:sldId id="449" r:id="rId16"/>
    <p:sldId id="442" r:id="rId17"/>
    <p:sldId id="450" r:id="rId18"/>
    <p:sldId id="413" r:id="rId1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72432" autoAdjust="0"/>
  </p:normalViewPr>
  <p:slideViewPr>
    <p:cSldViewPr>
      <p:cViewPr varScale="1">
        <p:scale>
          <a:sx n="54" d="100"/>
          <a:sy n="54" d="100"/>
        </p:scale>
        <p:origin x="18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08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512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2C69BD7-BE1C-4D09-9A89-F0317724091F}" type="slidenum">
              <a:rPr lang="en-US" altLang="zh-CN"/>
              <a:pPr/>
              <a:t>‹#›</a:t>
            </a:fld>
            <a:endParaRPr lang="en-US" altLang="zh-CN"/>
          </a:p>
        </p:txBody>
      </p:sp>
    </p:spTree>
    <p:extLst>
      <p:ext uri="{BB962C8B-B14F-4D97-AF65-F5344CB8AC3E}">
        <p14:creationId xmlns:p14="http://schemas.microsoft.com/office/powerpoint/2010/main" val="40525917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Today,</a:t>
            </a:r>
            <a:r>
              <a:rPr lang="en-US" altLang="zh-CN" baseline="0" dirty="0" smtClean="0"/>
              <a:t> I will report about jet-veto </a:t>
            </a:r>
            <a:r>
              <a:rPr lang="en-US" altLang="zh-CN" baseline="0" dirty="0" err="1" smtClean="0"/>
              <a:t>resummation</a:t>
            </a:r>
            <a:r>
              <a:rPr lang="en-US" altLang="zh-CN" baseline="0" dirty="0" smtClean="0"/>
              <a:t> for gauge boson pair production at the LHC. </a:t>
            </a:r>
            <a:r>
              <a:rPr lang="en-US" altLang="zh-CN" baseline="0" dirty="0" smtClean="0"/>
              <a:t>Hope that </a:t>
            </a:r>
            <a:r>
              <a:rPr lang="en-US" altLang="zh-CN" baseline="0" dirty="0" smtClean="0"/>
              <a:t>the conclusion </a:t>
            </a:r>
            <a:r>
              <a:rPr lang="en-US" altLang="zh-CN" baseline="0" dirty="0" smtClean="0"/>
              <a:t>in this </a:t>
            </a:r>
            <a:r>
              <a:rPr lang="en-US" altLang="zh-CN" baseline="0" dirty="0" smtClean="0"/>
              <a:t>work can also inspire </a:t>
            </a:r>
            <a:r>
              <a:rPr lang="en-US" altLang="zh-CN" baseline="0" dirty="0" smtClean="0"/>
              <a:t>some thought </a:t>
            </a:r>
            <a:r>
              <a:rPr lang="en-US" altLang="zh-CN" baseline="0" dirty="0" smtClean="0"/>
              <a:t>for the CEPC. This report is based on two works, one is published before, and one is submitted. </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a:t>
            </a:fld>
            <a:endParaRPr lang="en-US" altLang="zh-CN"/>
          </a:p>
        </p:txBody>
      </p:sp>
    </p:spTree>
    <p:extLst>
      <p:ext uri="{BB962C8B-B14F-4D97-AF65-F5344CB8AC3E}">
        <p14:creationId xmlns:p14="http://schemas.microsoft.com/office/powerpoint/2010/main" val="224113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a:t>
            </a:r>
            <a:r>
              <a:rPr lang="en-US" altLang="zh-CN" baseline="0" dirty="0" smtClean="0"/>
              <a:t> CMS collaboration then use the </a:t>
            </a:r>
            <a:r>
              <a:rPr lang="zh-CN" altLang="en-US" sz="1200" b="1" dirty="0" smtClean="0"/>
              <a:t>NNLL transverse momentum resummation predictions </a:t>
            </a:r>
            <a:r>
              <a:rPr lang="en-US" altLang="zh-CN" sz="1200" b="1" dirty="0" smtClean="0"/>
              <a:t>to </a:t>
            </a:r>
            <a:r>
              <a:rPr lang="en-US" altLang="zh-CN" sz="1200" b="0" dirty="0" smtClean="0"/>
              <a:t>reweight</a:t>
            </a:r>
            <a:r>
              <a:rPr lang="en-US" altLang="zh-CN" sz="1200" b="0" baseline="0" dirty="0" smtClean="0"/>
              <a:t> the POWHEG  results, and gain the new experimental total cross section, it decreases a lot compared to the former results, and is consistent with the NNLO predictions. </a:t>
            </a:r>
            <a:endParaRPr lang="zh-CN" altLang="en-US" b="0"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10</a:t>
            </a:fld>
            <a:endParaRPr lang="en-US" altLang="zh-CN"/>
          </a:p>
        </p:txBody>
      </p:sp>
    </p:spTree>
    <p:extLst>
      <p:ext uri="{BB962C8B-B14F-4D97-AF65-F5344CB8AC3E}">
        <p14:creationId xmlns:p14="http://schemas.microsoft.com/office/powerpoint/2010/main" val="179018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And there is also an</a:t>
            </a:r>
            <a:r>
              <a:rPr lang="en-US" altLang="zh-CN" baseline="0" dirty="0" smtClean="0"/>
              <a:t> excess in CMS experiment for WZ process.  And the ATLAS results is consistent with NLO predictions. And for ZZ production, </a:t>
            </a:r>
            <a:r>
              <a:rPr lang="en-US" altLang="zh-CN" dirty="0" smtClean="0">
                <a:solidFill>
                  <a:srgbClr val="7030A0"/>
                </a:solidFill>
              </a:rPr>
              <a:t>though measurements agree with NLO predictions, But t</a:t>
            </a:r>
            <a:r>
              <a:rPr lang="zh-CN" altLang="en-US" dirty="0" smtClean="0">
                <a:solidFill>
                  <a:srgbClr val="7030A0"/>
                </a:solidFill>
              </a:rPr>
              <a:t>he NNLO corrections </a:t>
            </a:r>
            <a:r>
              <a:rPr lang="en-US" altLang="zh-CN" dirty="0" smtClean="0">
                <a:solidFill>
                  <a:srgbClr val="7030A0"/>
                </a:solidFill>
              </a:rPr>
              <a:t>for ZZ production</a:t>
            </a:r>
            <a:r>
              <a:rPr lang="zh-CN" altLang="en-US" dirty="0" smtClean="0">
                <a:solidFill>
                  <a:srgbClr val="7030A0"/>
                </a:solidFill>
              </a:rPr>
              <a:t> increase the NLO result by 1</a:t>
            </a:r>
            <a:r>
              <a:rPr lang="en-US" altLang="zh-CN" dirty="0" smtClean="0">
                <a:solidFill>
                  <a:srgbClr val="7030A0"/>
                </a:solidFill>
              </a:rPr>
              <a:t>2</a:t>
            </a:r>
            <a:r>
              <a:rPr lang="zh-CN" altLang="en-US" dirty="0" smtClean="0">
                <a:solidFill>
                  <a:srgbClr val="7030A0"/>
                </a:solidFill>
              </a:rPr>
              <a:t>% </a:t>
            </a:r>
            <a:r>
              <a:rPr lang="en-US" altLang="zh-CN" dirty="0" smtClean="0">
                <a:solidFill>
                  <a:srgbClr val="7030A0"/>
                </a:solidFill>
              </a:rPr>
              <a:t>when</a:t>
            </a:r>
            <a:r>
              <a:rPr lang="zh-CN" altLang="en-US" dirty="0" smtClean="0">
                <a:solidFill>
                  <a:srgbClr val="7030A0"/>
                </a:solidFill>
              </a:rPr>
              <a:t> √s</a:t>
            </a:r>
            <a:r>
              <a:rPr lang="en-US" altLang="zh-CN" dirty="0" smtClean="0">
                <a:solidFill>
                  <a:srgbClr val="7030A0"/>
                </a:solidFill>
              </a:rPr>
              <a:t>=8 </a:t>
            </a:r>
            <a:r>
              <a:rPr lang="en-US" altLang="zh-CN" dirty="0" err="1" smtClean="0">
                <a:solidFill>
                  <a:srgbClr val="7030A0"/>
                </a:solidFill>
              </a:rPr>
              <a:t>TeV</a:t>
            </a:r>
            <a:r>
              <a:rPr lang="en-US" altLang="zh-CN" dirty="0" smtClean="0">
                <a:solidFill>
                  <a:srgbClr val="7030A0"/>
                </a:solidFill>
              </a:rPr>
              <a:t>. So we also need to check these two</a:t>
            </a:r>
            <a:r>
              <a:rPr lang="en-US" altLang="zh-CN" baseline="0" dirty="0" smtClean="0">
                <a:solidFill>
                  <a:srgbClr val="7030A0"/>
                </a:solidFill>
              </a:rPr>
              <a:t> process.</a:t>
            </a:r>
            <a:endParaRPr lang="zh-CN" altLang="en-US" dirty="0" smtClean="0">
              <a:solidFill>
                <a:srgbClr val="7030A0"/>
              </a:solidFill>
            </a:endParaRPr>
          </a:p>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11</a:t>
            </a:fld>
            <a:endParaRPr lang="en-US" altLang="zh-CN"/>
          </a:p>
        </p:txBody>
      </p:sp>
    </p:spTree>
    <p:extLst>
      <p:ext uri="{BB962C8B-B14F-4D97-AF65-F5344CB8AC3E}">
        <p14:creationId xmlns:p14="http://schemas.microsoft.com/office/powerpoint/2010/main" val="313773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time</a:t>
            </a:r>
            <a:r>
              <a:rPr lang="en-US" altLang="zh-CN" baseline="0" dirty="0" smtClean="0"/>
              <a:t> we study the jet veto cross section in an analytical way, not integrate the </a:t>
            </a:r>
            <a:r>
              <a:rPr lang="en-US" altLang="zh-CN" baseline="0" dirty="0" err="1" smtClean="0"/>
              <a:t>pt</a:t>
            </a:r>
            <a:r>
              <a:rPr lang="en-US" altLang="zh-CN" baseline="0" dirty="0" smtClean="0"/>
              <a:t> distribution, but gain the jet-veto cross section directly.  This is the logarithm we want to resumed. </a:t>
            </a:r>
          </a:p>
          <a:p>
            <a:r>
              <a:rPr lang="en-US" altLang="zh-CN" baseline="0" dirty="0" smtClean="0"/>
              <a:t>At the beginning, I present some details.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First is </a:t>
            </a:r>
            <a:r>
              <a:rPr lang="en-US" altLang="zh-CN" sz="1200" baseline="0" dirty="0" smtClean="0"/>
              <a:t>t</a:t>
            </a:r>
            <a:r>
              <a:rPr lang="en-US" altLang="zh-CN" sz="1200" dirty="0" smtClean="0"/>
              <a:t>he comparison of the NLO and NLO+NNLL  </a:t>
            </a:r>
            <a:r>
              <a:rPr lang="en-US" altLang="zh-CN" sz="1200" dirty="0" err="1" smtClean="0"/>
              <a:t>resummation</a:t>
            </a:r>
            <a:r>
              <a:rPr lang="en-US" altLang="zh-CN" sz="1200" dirty="0" smtClean="0"/>
              <a:t>, including the jet-veto cross section and invariant mass distribution.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dirty="0" smtClean="0"/>
              <a:t>The</a:t>
            </a:r>
            <a:r>
              <a:rPr lang="en-US" altLang="zh-CN" sz="1200" baseline="0" dirty="0" smtClean="0"/>
              <a:t> variables will changed a lot if we consider the </a:t>
            </a:r>
            <a:r>
              <a:rPr lang="en-US" altLang="zh-CN" sz="1200" baseline="0" dirty="0" err="1" smtClean="0"/>
              <a:t>resummation</a:t>
            </a:r>
            <a:r>
              <a:rPr lang="en-US" altLang="zh-CN" sz="1200" baseline="0" dirty="0" smtClean="0"/>
              <a:t>.</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12</a:t>
            </a:fld>
            <a:endParaRPr lang="en-US" altLang="zh-CN"/>
          </a:p>
        </p:txBody>
      </p:sp>
    </p:spTree>
    <p:extLst>
      <p:ext uri="{BB962C8B-B14F-4D97-AF65-F5344CB8AC3E}">
        <p14:creationId xmlns:p14="http://schemas.microsoft.com/office/powerpoint/2010/main" val="3047418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Here</a:t>
            </a:r>
            <a:r>
              <a:rPr lang="en-US" altLang="zh-CN" sz="1200" baseline="0" dirty="0" smtClean="0"/>
              <a:t> is the </a:t>
            </a:r>
            <a:r>
              <a:rPr lang="en-US" altLang="zh-CN" sz="1200" dirty="0" smtClean="0"/>
              <a:t>Jet radius R, which has the form of</a:t>
            </a:r>
            <a:r>
              <a:rPr lang="en-US" altLang="zh-CN" sz="1200" baseline="0" dirty="0" smtClean="0"/>
              <a:t> this. So the cross section decrease when R become larger. And the uncertainties also goes down.</a:t>
            </a:r>
          </a:p>
          <a:p>
            <a:r>
              <a:rPr lang="en-US" altLang="zh-CN" sz="1200" baseline="0" dirty="0" smtClean="0"/>
              <a:t>(Another thing I don’t show here is when center-of-mass energy increase the theoretical uncertainties also goes down, the tendency is more obvious than the NLO</a:t>
            </a:r>
            <a:r>
              <a:rPr lang="zh-CN" altLang="en-US" sz="1200" baseline="0" dirty="0" smtClean="0"/>
              <a:t> </a:t>
            </a:r>
            <a:r>
              <a:rPr lang="en-US" altLang="zh-CN" sz="1200" baseline="0" dirty="0" smtClean="0"/>
              <a:t>prediction.)</a:t>
            </a:r>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13</a:t>
            </a:fld>
            <a:endParaRPr lang="en-US" altLang="zh-CN"/>
          </a:p>
        </p:txBody>
      </p:sp>
    </p:spTree>
    <p:extLst>
      <p:ext uri="{BB962C8B-B14F-4D97-AF65-F5344CB8AC3E}">
        <p14:creationId xmlns:p14="http://schemas.microsoft.com/office/powerpoint/2010/main" val="202443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main conclusion,</a:t>
            </a:r>
            <a:r>
              <a:rPr lang="en-US" altLang="zh-CN" baseline="0" dirty="0" smtClean="0"/>
              <a:t> in their paper and our works, we compare the jet-veto </a:t>
            </a:r>
            <a:r>
              <a:rPr lang="en-US" altLang="zh-CN" baseline="0" dirty="0" err="1" smtClean="0"/>
              <a:t>resummation</a:t>
            </a:r>
            <a:r>
              <a:rPr lang="en-US" altLang="zh-CN" baseline="0" dirty="0" smtClean="0"/>
              <a:t> results with POWHEG+PYTHIA and in the next page is comparison with </a:t>
            </a:r>
            <a:r>
              <a:rPr lang="en-US" altLang="zh-CN" baseline="0" dirty="0" err="1" smtClean="0"/>
              <a:t>aMC@NLO+PYTHIA</a:t>
            </a:r>
            <a:r>
              <a:rPr lang="en-US" altLang="zh-CN" baseline="0" dirty="0" smtClean="0"/>
              <a:t>. The y axis is the efficiencies which is defined as. For WW case, the POWHEG results is a little different because they use a different way to calculate the uncertainties , that is combine the uncertainties of 0jets and events larger than 1jets together. But the center value is almost at the same position with ours.</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14</a:t>
            </a:fld>
            <a:endParaRPr lang="en-US" altLang="zh-CN"/>
          </a:p>
        </p:txBody>
      </p:sp>
    </p:spTree>
    <p:extLst>
      <p:ext uri="{BB962C8B-B14F-4D97-AF65-F5344CB8AC3E}">
        <p14:creationId xmlns:p14="http://schemas.microsoft.com/office/powerpoint/2010/main" val="242738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 POWHEG give a more lower efficiency. Not only compare to the NLO+NNLL </a:t>
            </a:r>
            <a:r>
              <a:rPr lang="en-US" altLang="zh-CN" baseline="0" dirty="0" err="1" smtClean="0"/>
              <a:t>resummation</a:t>
            </a:r>
            <a:r>
              <a:rPr lang="en-US" altLang="zh-CN" baseline="0" dirty="0" smtClean="0"/>
              <a:t> but also to the </a:t>
            </a:r>
            <a:r>
              <a:rPr lang="en-US" altLang="zh-CN" baseline="0" dirty="0" err="1" smtClean="0"/>
              <a:t>aMC@NLO</a:t>
            </a:r>
            <a:r>
              <a:rPr lang="en-US" altLang="zh-CN" baseline="0" dirty="0" smtClean="0"/>
              <a:t>. So it give a much higher cross section in the experiments.</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15</a:t>
            </a:fld>
            <a:endParaRPr lang="en-US" altLang="zh-CN"/>
          </a:p>
        </p:txBody>
      </p:sp>
    </p:spTree>
    <p:extLst>
      <p:ext uri="{BB962C8B-B14F-4D97-AF65-F5344CB8AC3E}">
        <p14:creationId xmlns:p14="http://schemas.microsoft.com/office/powerpoint/2010/main" val="548208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we only compare the experiment</a:t>
            </a:r>
            <a:r>
              <a:rPr lang="en-US" altLang="zh-CN" baseline="0" dirty="0" smtClean="0"/>
              <a:t> veto cross section with our prediction, We will find they are more consistent than before.</a:t>
            </a:r>
          </a:p>
          <a:p>
            <a:r>
              <a:rPr lang="en-US" altLang="zh-CN" baseline="0" dirty="0" smtClean="0"/>
              <a:t>There is some discrepancy, like for WW production, however in CMS newest report, they use their own analysis to make the measurement agree with NNLO, as stated before. For WZ ATLAS result, there maybe also the same things happened.</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16</a:t>
            </a:fld>
            <a:endParaRPr lang="en-US" altLang="zh-CN"/>
          </a:p>
        </p:txBody>
      </p:sp>
    </p:spTree>
    <p:extLst>
      <p:ext uri="{BB962C8B-B14F-4D97-AF65-F5344CB8AC3E}">
        <p14:creationId xmlns:p14="http://schemas.microsoft.com/office/powerpoint/2010/main" val="4059979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Because</a:t>
            </a:r>
            <a:r>
              <a:rPr lang="en-US" altLang="zh-CN" baseline="0" dirty="0" smtClean="0"/>
              <a:t> we use the default setting in POWHEG+PYTHIA, in this paper they said there at least 3 to 5 percent difference when choosing </a:t>
            </a:r>
            <a:r>
              <a:rPr lang="en-US" altLang="zh-CN" baseline="0" smtClean="0"/>
              <a:t>different parameters.</a:t>
            </a:r>
            <a:endParaRPr lang="zh-CN" altLang="en-US"/>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17</a:t>
            </a:fld>
            <a:endParaRPr lang="en-US" altLang="zh-CN"/>
          </a:p>
        </p:txBody>
      </p:sp>
    </p:spTree>
    <p:extLst>
      <p:ext uri="{BB962C8B-B14F-4D97-AF65-F5344CB8AC3E}">
        <p14:creationId xmlns:p14="http://schemas.microsoft.com/office/powerpoint/2010/main" val="1673115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What can enlighten us is that high order correction is important not for the theoretical</a:t>
            </a:r>
            <a:r>
              <a:rPr lang="en-US" altLang="zh-CN" baseline="0" dirty="0" smtClean="0"/>
              <a:t> consideration, but for experimental measurement at least in this case, And the effects for high order correction should be considered process-by-process and observable-by-observables. At least, threshold </a:t>
            </a:r>
            <a:r>
              <a:rPr lang="en-US" altLang="zh-CN" baseline="0" dirty="0" err="1" smtClean="0"/>
              <a:t>resummation</a:t>
            </a:r>
            <a:r>
              <a:rPr lang="en-US" altLang="zh-CN" baseline="0" dirty="0" smtClean="0"/>
              <a:t> and </a:t>
            </a:r>
            <a:r>
              <a:rPr lang="en-US" altLang="zh-CN" baseline="0" dirty="0" err="1" smtClean="0"/>
              <a:t>resummation</a:t>
            </a:r>
            <a:r>
              <a:rPr lang="en-US" altLang="zh-CN" baseline="0" dirty="0" smtClean="0"/>
              <a:t> for jet final states are important at CEPC. I can’t make a assertion now.</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18</a:t>
            </a:fld>
            <a:endParaRPr lang="en-US" altLang="zh-CN"/>
          </a:p>
        </p:txBody>
      </p:sp>
    </p:spTree>
    <p:extLst>
      <p:ext uri="{BB962C8B-B14F-4D97-AF65-F5344CB8AC3E}">
        <p14:creationId xmlns:p14="http://schemas.microsoft.com/office/powerpoint/2010/main" val="398278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We know that the gauge boson pair</a:t>
            </a:r>
            <a:r>
              <a:rPr lang="en-US" altLang="zh-CN" baseline="0" dirty="0" smtClean="0"/>
              <a:t> is the irreducible background for Higgs boson production.  Even for many other heavy New physics particles in the New physics.</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2</a:t>
            </a:fld>
            <a:endParaRPr lang="en-US" altLang="zh-CN"/>
          </a:p>
        </p:txBody>
      </p:sp>
    </p:spTree>
    <p:extLst>
      <p:ext uri="{BB962C8B-B14F-4D97-AF65-F5344CB8AC3E}">
        <p14:creationId xmlns:p14="http://schemas.microsoft.com/office/powerpoint/2010/main" val="279220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It</a:t>
            </a:r>
            <a:r>
              <a:rPr lang="en-US" altLang="zh-CN" baseline="0" dirty="0" smtClean="0"/>
              <a:t> is also important for test tri-gauge boson couplings. We use high-dimension effective operator </a:t>
            </a:r>
            <a:r>
              <a:rPr lang="en-US" altLang="zh-CN" baseline="0" dirty="0" smtClean="0"/>
              <a:t>as I </a:t>
            </a:r>
            <a:r>
              <a:rPr lang="en-US" altLang="zh-CN" baseline="0" dirty="0" smtClean="0"/>
              <a:t>collected here. In SM, there is no neutral TGC vertex at LO, the charged TGC vertex is .  So if we find some excess between the experiment and the SM theory, we can fit the experimental data with the coupling of effective operator.</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3</a:t>
            </a:fld>
            <a:endParaRPr lang="en-US" altLang="zh-CN"/>
          </a:p>
        </p:txBody>
      </p:sp>
    </p:spTree>
    <p:extLst>
      <p:ext uri="{BB962C8B-B14F-4D97-AF65-F5344CB8AC3E}">
        <p14:creationId xmlns:p14="http://schemas.microsoft.com/office/powerpoint/2010/main" val="380482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At</a:t>
            </a:r>
            <a:r>
              <a:rPr lang="en-US" altLang="zh-CN" baseline="0" dirty="0" smtClean="0"/>
              <a:t> present at the LHC, the precision of the experiment has reach the same </a:t>
            </a:r>
            <a:r>
              <a:rPr lang="en-US" altLang="zh-CN" baseline="0" dirty="0" smtClean="0"/>
              <a:t>level as </a:t>
            </a:r>
            <a:r>
              <a:rPr lang="en-US" altLang="zh-CN" baseline="0" dirty="0" smtClean="0"/>
              <a:t>the LEP</a:t>
            </a:r>
            <a:r>
              <a:rPr lang="zh-CN" altLang="en-US" baseline="0" dirty="0" smtClean="0"/>
              <a:t>， </a:t>
            </a:r>
            <a:r>
              <a:rPr lang="en-US" altLang="zh-CN" baseline="0" dirty="0" smtClean="0"/>
              <a:t>which is about ten to the minus 2 or minus 3. And the QCD NLO correction and the New physics effects also give an increment of order ten to minus 3 or minus four. So we can distinguish the effects from the SM QCD  high order correction from the New physics by the experiments now. Because the </a:t>
            </a:r>
            <a:r>
              <a:rPr lang="en-US" altLang="zh-CN" b="1" baseline="0" dirty="0" smtClean="0"/>
              <a:t>manifestation </a:t>
            </a:r>
            <a:r>
              <a:rPr lang="en-US" altLang="zh-CN" baseline="0" dirty="0" smtClean="0"/>
              <a:t>of them are different.</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4</a:t>
            </a:fld>
            <a:endParaRPr lang="en-US" altLang="zh-CN"/>
          </a:p>
        </p:txBody>
      </p:sp>
    </p:spTree>
    <p:extLst>
      <p:ext uri="{BB962C8B-B14F-4D97-AF65-F5344CB8AC3E}">
        <p14:creationId xmlns:p14="http://schemas.microsoft.com/office/powerpoint/2010/main" val="369579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For high order QCD calculation of</a:t>
            </a:r>
            <a:r>
              <a:rPr lang="en-US" altLang="zh-CN" baseline="0" dirty="0" smtClean="0"/>
              <a:t> the gauge boson pair has been pursued for a long time. The QCD NLO has been combined into MCFM package. And beyond QCD NLO, there are some paper discussing </a:t>
            </a:r>
            <a:r>
              <a:rPr lang="en-US" altLang="zh-CN" baseline="0" dirty="0" err="1" smtClean="0"/>
              <a:t>resummation</a:t>
            </a:r>
            <a:r>
              <a:rPr lang="en-US" altLang="zh-CN" baseline="0" dirty="0" smtClean="0"/>
              <a:t> effects and approximate NNLO in some limits, such as in high transverse momentum or infinite mass approximation. And the QCD NNLO results are published in the last year. WZ results are not been reported yet.</a:t>
            </a:r>
            <a:endParaRPr lang="zh-CN" altLang="en-US" dirty="0"/>
          </a:p>
        </p:txBody>
      </p:sp>
      <p:sp>
        <p:nvSpPr>
          <p:cNvPr id="4" name="灯片编号占位符 3"/>
          <p:cNvSpPr>
            <a:spLocks noGrp="1"/>
          </p:cNvSpPr>
          <p:nvPr>
            <p:ph type="sldNum" sz="quarter" idx="10"/>
          </p:nvPr>
        </p:nvSpPr>
        <p:spPr/>
        <p:txBody>
          <a:bodyPr/>
          <a:lstStyle/>
          <a:p>
            <a:fld id="{592248B0-34F7-41BF-83FA-656CB8562A87}" type="slidenum">
              <a:rPr lang="zh-CN" altLang="en-US" smtClean="0"/>
              <a:t>5</a:t>
            </a:fld>
            <a:endParaRPr lang="zh-CN" altLang="en-US"/>
          </a:p>
        </p:txBody>
      </p:sp>
    </p:spTree>
    <p:extLst>
      <p:ext uri="{BB962C8B-B14F-4D97-AF65-F5344CB8AC3E}">
        <p14:creationId xmlns:p14="http://schemas.microsoft.com/office/powerpoint/2010/main" val="393594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we can see the Table, the NLO results are calculated by MCFM, The NNLL refers to the Dawson’s NNLL+NLO threshold</a:t>
            </a:r>
            <a:r>
              <a:rPr lang="en-US" altLang="zh-CN" baseline="0" dirty="0" smtClean="0"/>
              <a:t> </a:t>
            </a:r>
            <a:r>
              <a:rPr lang="en-US" altLang="zh-CN" baseline="0" dirty="0" err="1" smtClean="0"/>
              <a:t>resummation</a:t>
            </a:r>
            <a:r>
              <a:rPr lang="en-US" altLang="zh-CN" baseline="0" dirty="0" smtClean="0"/>
              <a:t> results, and </a:t>
            </a:r>
            <a:r>
              <a:rPr lang="en-US" altLang="zh-CN" dirty="0" smtClean="0"/>
              <a:t> NNLO </a:t>
            </a:r>
            <a:r>
              <a:rPr lang="en-US" altLang="zh-CN" dirty="0" err="1" smtClean="0"/>
              <a:t>si</a:t>
            </a:r>
            <a:r>
              <a:rPr lang="en-US" altLang="zh-CN" dirty="0" smtClean="0"/>
              <a:t> </a:t>
            </a:r>
            <a:r>
              <a:rPr lang="en-US" altLang="zh-CN" dirty="0" err="1" smtClean="0"/>
              <a:t>Gehrmann</a:t>
            </a:r>
            <a:r>
              <a:rPr lang="en-US" altLang="zh-CN" baseline="0" dirty="0" err="1" smtClean="0"/>
              <a:t>’s</a:t>
            </a:r>
            <a:r>
              <a:rPr lang="en-US" altLang="zh-CN" baseline="0" dirty="0" smtClean="0"/>
              <a:t> NNLO paper, all these results are calculated</a:t>
            </a:r>
            <a:r>
              <a:rPr lang="en-US" altLang="zh-CN" dirty="0" smtClean="0"/>
              <a:t> with MSTW2008</a:t>
            </a:r>
            <a:r>
              <a:rPr lang="en-US" altLang="zh-CN" baseline="0" dirty="0" smtClean="0"/>
              <a:t> PDF. We can see that the QCD high order effects only provide about 10% increment. </a:t>
            </a:r>
          </a:p>
          <a:p>
            <a:r>
              <a:rPr lang="en-US" altLang="zh-CN" baseline="0" dirty="0" smtClean="0"/>
              <a:t>However, in 2013, the ATLAS and CMS collaboration both publish their measurement and found that the experimental data had exceeded the theoretical prediction a lot. </a:t>
            </a:r>
          </a:p>
          <a:p>
            <a:r>
              <a:rPr lang="en-US" altLang="zh-CN" baseline="0" dirty="0" smtClean="0"/>
              <a:t>How does this happened? </a:t>
            </a:r>
            <a:r>
              <a:rPr lang="zh-CN" altLang="en-US" baseline="0" dirty="0" smtClean="0"/>
              <a:t> </a:t>
            </a:r>
            <a:r>
              <a:rPr lang="en-US" altLang="zh-CN" baseline="0" dirty="0" smtClean="0"/>
              <a:t>These authors found that if we only compare the fiducial cross section, which means we only consider the WW decay to 4leptons with cuts for final states and without any jets, we don’t unfolded it into WW total cross sections, and there is no excess in the measurements compared to the NLO QCD predictions</a:t>
            </a:r>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6</a:t>
            </a:fld>
            <a:endParaRPr lang="en-US" altLang="zh-CN"/>
          </a:p>
        </p:txBody>
      </p:sp>
    </p:spTree>
    <p:extLst>
      <p:ext uri="{BB962C8B-B14F-4D97-AF65-F5344CB8AC3E}">
        <p14:creationId xmlns:p14="http://schemas.microsoft.com/office/powerpoint/2010/main" val="2766651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does</a:t>
            </a:r>
            <a:r>
              <a:rPr lang="en-US" altLang="zh-CN" baseline="0" dirty="0" smtClean="0"/>
              <a:t> this can tell us? </a:t>
            </a:r>
          </a:p>
          <a:p>
            <a:r>
              <a:rPr lang="en-US" altLang="zh-CN" baseline="0" dirty="0" smtClean="0"/>
              <a:t>The main difference between a fiducial cross section and the total cross section is that fiducial cross section only consider the 4-lepton final states without any jets. It, actually, equivalent to the cross section for jet veto.  And we don’t include the cross section for WW+1jet and WW+2jets and so on.</a:t>
            </a:r>
          </a:p>
          <a:p>
            <a:endParaRPr lang="en-US" altLang="zh-CN" baseline="0" dirty="0" smtClean="0"/>
          </a:p>
          <a:p>
            <a:r>
              <a:rPr lang="en-US" altLang="zh-CN" baseline="0" dirty="0" smtClean="0"/>
              <a:t>And we will introduce a scale, which is the veto scale of the transverse momentum of jets, which is often set at 25 GeV or 30 GeV. </a:t>
            </a:r>
          </a:p>
          <a:p>
            <a:r>
              <a:rPr lang="en-US" altLang="zh-CN" baseline="0" dirty="0" smtClean="0"/>
              <a:t>Such technique is often used in the experiments, and the benefit is that it can reduce the </a:t>
            </a:r>
            <a:r>
              <a:rPr lang="en-US" altLang="zh-CN" sz="1200" dirty="0" smtClean="0"/>
              <a:t>background . For Example, </a:t>
            </a:r>
            <a:r>
              <a:rPr lang="en-US" altLang="zh-CN" sz="1200" dirty="0" err="1" smtClean="0"/>
              <a:t>ttbar</a:t>
            </a:r>
            <a:r>
              <a:rPr lang="en-US" altLang="zh-CN" sz="1200" dirty="0" smtClean="0"/>
              <a:t> is the irreducible background </a:t>
            </a:r>
          </a:p>
          <a:p>
            <a:r>
              <a:rPr lang="en-US" altLang="zh-CN" sz="1200" dirty="0" smtClean="0"/>
              <a:t>For WW production, but if we class them by jet</a:t>
            </a:r>
            <a:r>
              <a:rPr lang="en-US" altLang="zh-CN" sz="1200" baseline="0" dirty="0" smtClean="0"/>
              <a:t> </a:t>
            </a:r>
            <a:r>
              <a:rPr lang="en-US" altLang="zh-CN" sz="1200" baseline="0" dirty="0" err="1" smtClean="0"/>
              <a:t>numner</a:t>
            </a:r>
            <a:r>
              <a:rPr lang="en-US" altLang="zh-CN" sz="1200" baseline="0" dirty="0" smtClean="0"/>
              <a:t>., </a:t>
            </a:r>
            <a:r>
              <a:rPr lang="en-US" altLang="zh-CN" sz="1200" dirty="0" smtClean="0"/>
              <a:t>and we can see from the figure that the background of  WW+0jet bin is very small,</a:t>
            </a:r>
            <a:r>
              <a:rPr lang="en-US" altLang="zh-CN" sz="1200" baseline="0" dirty="0" smtClean="0"/>
              <a:t> while it suffer a very large background in other bins. </a:t>
            </a:r>
          </a:p>
          <a:p>
            <a:endParaRPr lang="en-US" altLang="zh-CN" sz="1200" baseline="0" dirty="0" smtClean="0"/>
          </a:p>
          <a:p>
            <a:r>
              <a:rPr lang="en-US" altLang="zh-CN" sz="1200" baseline="0" dirty="0" smtClean="0"/>
              <a:t>We class them though the scale of </a:t>
            </a:r>
            <a:r>
              <a:rPr lang="en-US" altLang="zh-CN" sz="1200" baseline="0" dirty="0" err="1" smtClean="0"/>
              <a:t>pt_veto</a:t>
            </a:r>
            <a:r>
              <a:rPr lang="en-US" altLang="zh-CN" sz="1200" baseline="0" dirty="0" smtClean="0"/>
              <a:t>, which means if the jet’s </a:t>
            </a:r>
            <a:r>
              <a:rPr lang="en-US" altLang="zh-CN" sz="1200" baseline="0" dirty="0" err="1" smtClean="0"/>
              <a:t>pt</a:t>
            </a:r>
            <a:r>
              <a:rPr lang="en-US" altLang="zh-CN" sz="1200" baseline="0" dirty="0" smtClean="0"/>
              <a:t> larger than </a:t>
            </a:r>
            <a:r>
              <a:rPr lang="en-US" altLang="zh-CN" sz="1200" baseline="0" dirty="0" err="1" smtClean="0"/>
              <a:t>pt_veto</a:t>
            </a:r>
            <a:r>
              <a:rPr lang="en-US" altLang="zh-CN" sz="1200" baseline="0" dirty="0" smtClean="0"/>
              <a:t>, we discard the event.</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7</a:t>
            </a:fld>
            <a:endParaRPr lang="en-US" altLang="zh-CN"/>
          </a:p>
        </p:txBody>
      </p:sp>
    </p:spTree>
    <p:extLst>
      <p:ext uri="{BB962C8B-B14F-4D97-AF65-F5344CB8AC3E}">
        <p14:creationId xmlns:p14="http://schemas.microsoft.com/office/powerpoint/2010/main" val="54676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Then we can extrapolate the measured fiducial cross section through data driven Monte Carlo (MC) acceptances to gain the inclusive cross section. </a:t>
            </a:r>
          </a:p>
          <a:p>
            <a:r>
              <a:rPr lang="en-US" altLang="zh-CN" baseline="0" dirty="0" smtClean="0"/>
              <a:t>The method is  if the experiment and theory are both correct, we will get the equation here. The </a:t>
            </a:r>
            <a:r>
              <a:rPr lang="en-US" altLang="zh-CN" baseline="0" dirty="0" err="1" smtClean="0"/>
              <a:t>sigma_veto</a:t>
            </a:r>
            <a:r>
              <a:rPr lang="en-US" altLang="zh-CN" baseline="0" dirty="0" smtClean="0"/>
              <a:t> is measured in the experiments and what’s on the right can be simulated by MC. So the </a:t>
            </a:r>
            <a:r>
              <a:rPr lang="en-US" altLang="zh-CN" baseline="0" dirty="0" err="1" smtClean="0"/>
              <a:t>sigma_total</a:t>
            </a:r>
            <a:r>
              <a:rPr lang="en-US" altLang="zh-CN" baseline="0" dirty="0" smtClean="0"/>
              <a:t> is what reported in the experiment </a:t>
            </a:r>
            <a:r>
              <a:rPr lang="en-US" altLang="zh-CN" baseline="0" dirty="0" err="1" smtClean="0"/>
              <a:t>paperAnd</a:t>
            </a:r>
            <a:r>
              <a:rPr lang="en-US" altLang="zh-CN" baseline="0" dirty="0" smtClean="0"/>
              <a:t> we believe the cuts for leptons and detector resolution will not affect the final conclusion. </a:t>
            </a:r>
          </a:p>
          <a:p>
            <a:r>
              <a:rPr lang="en-US" altLang="zh-CN" baseline="0" dirty="0" smtClean="0"/>
              <a:t>Now we know that </a:t>
            </a:r>
            <a:r>
              <a:rPr lang="en-US" altLang="zh-CN" baseline="0" dirty="0" err="1" smtClean="0"/>
              <a:t>sigma_veto</a:t>
            </a:r>
            <a:r>
              <a:rPr lang="en-US" altLang="zh-CN" baseline="0" dirty="0" smtClean="0"/>
              <a:t> is the same with QCD NLO predictions, but </a:t>
            </a:r>
            <a:r>
              <a:rPr lang="en-US" altLang="zh-CN" baseline="0" dirty="0" err="1" smtClean="0"/>
              <a:t>sigma_total</a:t>
            </a:r>
            <a:r>
              <a:rPr lang="en-US" altLang="zh-CN" baseline="0" dirty="0" smtClean="0"/>
              <a:t> is larger than the prediction. So the problem is most likely happened on the right side, which is simulated by the software, and CMS and ATALS use POWHEG+PYTHIA here.</a:t>
            </a:r>
          </a:p>
          <a:p>
            <a:endParaRPr lang="en-US" altLang="zh-CN" baseline="0" dirty="0" smtClean="0"/>
          </a:p>
          <a:p>
            <a:r>
              <a:rPr lang="en-US" altLang="zh-CN" baseline="0" dirty="0" smtClean="0"/>
              <a:t>So in order to check whether the POWHEG give the right simulation, we study the NLO+NNLL </a:t>
            </a:r>
            <a:r>
              <a:rPr lang="en-US" altLang="zh-CN" baseline="0" dirty="0" err="1" smtClean="0"/>
              <a:t>resummaiton</a:t>
            </a:r>
            <a:r>
              <a:rPr lang="en-US" altLang="zh-CN" baseline="0" dirty="0" smtClean="0"/>
              <a:t> for the transverse momentum distribution for gauge boson pair.  We calculated WW, WZ and ZZ case</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8</a:t>
            </a:fld>
            <a:endParaRPr lang="en-US" altLang="zh-CN"/>
          </a:p>
        </p:txBody>
      </p:sp>
    </p:spTree>
    <p:extLst>
      <p:ext uri="{BB962C8B-B14F-4D97-AF65-F5344CB8AC3E}">
        <p14:creationId xmlns:p14="http://schemas.microsoft.com/office/powerpoint/2010/main" val="124378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a:t>
            </a:r>
            <a:r>
              <a:rPr lang="en-US" altLang="zh-CN" baseline="0" dirty="0" smtClean="0"/>
              <a:t> at that time, there is no excess experiment for WW cross section. So we only compare the ZZ case in the paper. But the situation for ZZ and WW is very similar. So we can have the same conclusion for them. </a:t>
            </a:r>
          </a:p>
          <a:p>
            <a:r>
              <a:rPr lang="en-US" altLang="zh-CN" baseline="0" dirty="0" smtClean="0"/>
              <a:t>In this two figures, the first one is given by the experiment and the blue area is POWHEG+PYTHIA results, which is still a little different from the experimental data. The second one is our </a:t>
            </a:r>
            <a:r>
              <a:rPr lang="en-US" altLang="zh-CN" baseline="0" dirty="0" err="1" smtClean="0"/>
              <a:t>resummation</a:t>
            </a:r>
            <a:r>
              <a:rPr lang="en-US" altLang="zh-CN" baseline="0" dirty="0" smtClean="0"/>
              <a:t> results, which improve the POWHEG results and  is completely agree with  the experiment. </a:t>
            </a:r>
          </a:p>
          <a:p>
            <a:r>
              <a:rPr lang="en-US" altLang="zh-CN" baseline="0" dirty="0" smtClean="0"/>
              <a:t>So we can find that the POWHEG results underestimate the </a:t>
            </a:r>
            <a:r>
              <a:rPr lang="en-US" altLang="zh-CN" baseline="0" dirty="0" err="1" smtClean="0"/>
              <a:t>sigma_veto</a:t>
            </a:r>
            <a:r>
              <a:rPr lang="en-US" altLang="zh-CN" baseline="0" dirty="0" smtClean="0"/>
              <a:t>, so give a larger total cross section.</a:t>
            </a:r>
            <a:endParaRPr lang="zh-CN" altLang="en-US" dirty="0"/>
          </a:p>
        </p:txBody>
      </p:sp>
      <p:sp>
        <p:nvSpPr>
          <p:cNvPr id="4" name="灯片编号占位符 3"/>
          <p:cNvSpPr>
            <a:spLocks noGrp="1"/>
          </p:cNvSpPr>
          <p:nvPr>
            <p:ph type="sldNum" sz="quarter" idx="10"/>
          </p:nvPr>
        </p:nvSpPr>
        <p:spPr/>
        <p:txBody>
          <a:bodyPr/>
          <a:lstStyle/>
          <a:p>
            <a:fld id="{52C69BD7-BE1C-4D09-9A89-F0317724091F}" type="slidenum">
              <a:rPr lang="en-US" altLang="zh-CN" smtClean="0"/>
              <a:pPr/>
              <a:t>9</a:t>
            </a:fld>
            <a:endParaRPr lang="en-US" altLang="zh-CN"/>
          </a:p>
        </p:txBody>
      </p:sp>
    </p:spTree>
    <p:extLst>
      <p:ext uri="{BB962C8B-B14F-4D97-AF65-F5344CB8AC3E}">
        <p14:creationId xmlns:p14="http://schemas.microsoft.com/office/powerpoint/2010/main" val="1617617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2FD255D9-E28B-4053-B120-825B165EF107}" type="slidenum">
              <a:rPr lang="en-US" altLang="zh-CN" smtClean="0"/>
              <a:pPr/>
              <a:t>‹#›</a:t>
            </a:fld>
            <a:endParaRPr lang="en-US" altLang="zh-CN"/>
          </a:p>
        </p:txBody>
      </p:sp>
    </p:spTree>
    <p:extLst>
      <p:ext uri="{BB962C8B-B14F-4D97-AF65-F5344CB8AC3E}">
        <p14:creationId xmlns:p14="http://schemas.microsoft.com/office/powerpoint/2010/main" val="303758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317860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103755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33521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78587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2384173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1181033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D62468A1-34D2-4FA5-9D04-3B3496747DA9}" type="slidenum">
              <a:rPr lang="en-US" altLang="zh-CN" smtClean="0"/>
              <a:pPr/>
              <a:t>‹#›</a:t>
            </a:fld>
            <a:endParaRPr lang="en-US" altLang="zh-CN"/>
          </a:p>
        </p:txBody>
      </p:sp>
    </p:spTree>
    <p:extLst>
      <p:ext uri="{BB962C8B-B14F-4D97-AF65-F5344CB8AC3E}">
        <p14:creationId xmlns:p14="http://schemas.microsoft.com/office/powerpoint/2010/main" val="3747427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B99135E7-9B18-4352-8006-CFF63298807C}" type="slidenum">
              <a:rPr lang="en-US" altLang="zh-CN" smtClean="0"/>
              <a:pPr/>
              <a:t>‹#›</a:t>
            </a:fld>
            <a:endParaRPr lang="en-US" altLang="zh-CN"/>
          </a:p>
        </p:txBody>
      </p:sp>
    </p:spTree>
    <p:extLst>
      <p:ext uri="{BB962C8B-B14F-4D97-AF65-F5344CB8AC3E}">
        <p14:creationId xmlns:p14="http://schemas.microsoft.com/office/powerpoint/2010/main" val="1513194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4" name="页脚占位符 3"/>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3638"/>
            <a:ext cx="2133600" cy="457200"/>
          </a:xfrm>
        </p:spPr>
        <p:txBody>
          <a:bodyPr/>
          <a:lstStyle>
            <a:lvl1pPr>
              <a:defRPr/>
            </a:lvl1pPr>
          </a:lstStyle>
          <a:p>
            <a:fld id="{4E89036A-C702-496C-80F0-8460824176F1}" type="slidenum">
              <a:rPr lang="en-US" altLang="zh-CN" smtClean="0"/>
              <a:pPr/>
              <a:t>‹#›</a:t>
            </a:fld>
            <a:endParaRPr lang="en-US" altLang="zh-CN"/>
          </a:p>
        </p:txBody>
      </p:sp>
    </p:spTree>
    <p:extLst>
      <p:ext uri="{BB962C8B-B14F-4D97-AF65-F5344CB8AC3E}">
        <p14:creationId xmlns:p14="http://schemas.microsoft.com/office/powerpoint/2010/main" val="131552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6243638"/>
            <a:ext cx="2133600" cy="457200"/>
          </a:xfrm>
        </p:spPr>
        <p:txBody>
          <a:bodyPr/>
          <a:lstStyle>
            <a:lvl1pPr>
              <a:defRPr/>
            </a:lvl1p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28327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FF368D00-BA81-4AF3-81AB-0CA2BF18B2D4}" type="slidenum">
              <a:rPr lang="en-US" altLang="zh-CN" smtClean="0"/>
              <a:pPr/>
              <a:t>‹#›</a:t>
            </a:fld>
            <a:endParaRPr lang="en-US" altLang="zh-CN"/>
          </a:p>
        </p:txBody>
      </p:sp>
    </p:spTree>
    <p:extLst>
      <p:ext uri="{BB962C8B-B14F-4D97-AF65-F5344CB8AC3E}">
        <p14:creationId xmlns:p14="http://schemas.microsoft.com/office/powerpoint/2010/main" val="2914706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6243638"/>
            <a:ext cx="2133600" cy="457200"/>
          </a:xfrm>
        </p:spPr>
        <p:txBody>
          <a:bodyPr/>
          <a:lstStyle>
            <a:lvl1pPr>
              <a:defRPr/>
            </a:lvl1p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3294953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7813"/>
            <a:ext cx="8229600" cy="113982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9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41763"/>
            <a:ext cx="4038600" cy="2189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41763"/>
            <a:ext cx="4038600" cy="2189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8" name="页脚占位符 7"/>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9" name="灯片编号占位符 8"/>
          <p:cNvSpPr>
            <a:spLocks noGrp="1"/>
          </p:cNvSpPr>
          <p:nvPr>
            <p:ph type="sldNum" sz="quarter" idx="12"/>
          </p:nvPr>
        </p:nvSpPr>
        <p:spPr>
          <a:xfrm>
            <a:off x="6553200" y="6243638"/>
            <a:ext cx="2133600" cy="457200"/>
          </a:xfrm>
        </p:spPr>
        <p:txBody>
          <a:bodyPr/>
          <a:lstStyle>
            <a:lvl1pPr>
              <a:defRPr/>
            </a:lvl1p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44454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96665CC2-8E6C-4EB4-8628-4C5FF48B2A3D}" type="slidenum">
              <a:rPr lang="en-US" altLang="zh-CN" smtClean="0"/>
              <a:pPr/>
              <a:t>‹#›</a:t>
            </a:fld>
            <a:endParaRPr lang="en-US" altLang="zh-CN"/>
          </a:p>
        </p:txBody>
      </p:sp>
    </p:spTree>
    <p:extLst>
      <p:ext uri="{BB962C8B-B14F-4D97-AF65-F5344CB8AC3E}">
        <p14:creationId xmlns:p14="http://schemas.microsoft.com/office/powerpoint/2010/main" val="230916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F2F6BF9F-ECE2-405B-B444-992B356D7B00}" type="slidenum">
              <a:rPr lang="en-US" altLang="zh-CN" smtClean="0"/>
              <a:pPr/>
              <a:t>‹#›</a:t>
            </a:fld>
            <a:endParaRPr lang="en-US" altLang="zh-CN"/>
          </a:p>
        </p:txBody>
      </p:sp>
    </p:spTree>
    <p:extLst>
      <p:ext uri="{BB962C8B-B14F-4D97-AF65-F5344CB8AC3E}">
        <p14:creationId xmlns:p14="http://schemas.microsoft.com/office/powerpoint/2010/main" val="414705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Content Placeholder 3"/>
          <p:cNvSpPr>
            <a:spLocks noGrp="1"/>
          </p:cNvSpPr>
          <p:nvPr>
            <p:ph sz="quarter" idx="13"/>
          </p:nvPr>
        </p:nvSpPr>
        <p:spPr>
          <a:xfrm>
            <a:off x="685331" y="3051013"/>
            <a:ext cx="3829520"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3" name="Content Placeholder 5"/>
          <p:cNvSpPr>
            <a:spLocks noGrp="1"/>
          </p:cNvSpPr>
          <p:nvPr>
            <p:ph sz="quarter" idx="14"/>
          </p:nvPr>
        </p:nvSpPr>
        <p:spPr>
          <a:xfrm>
            <a:off x="4629150" y="3051013"/>
            <a:ext cx="3829051"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297425A5-D835-4650-87AB-81541799FCE6}" type="slidenum">
              <a:rPr lang="en-US" altLang="zh-CN" smtClean="0"/>
              <a:pPr/>
              <a:t>‹#›</a:t>
            </a:fld>
            <a:endParaRPr lang="en-US" altLang="zh-CN"/>
          </a:p>
        </p:txBody>
      </p:sp>
    </p:spTree>
    <p:extLst>
      <p:ext uri="{BB962C8B-B14F-4D97-AF65-F5344CB8AC3E}">
        <p14:creationId xmlns:p14="http://schemas.microsoft.com/office/powerpoint/2010/main" val="87215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68185811-74DB-462E-9F6D-C373428715CF}" type="slidenum">
              <a:rPr lang="en-US" altLang="zh-CN" smtClean="0"/>
              <a:pPr/>
              <a:t>‹#›</a:t>
            </a:fld>
            <a:endParaRPr lang="en-US" altLang="zh-CN"/>
          </a:p>
        </p:txBody>
      </p:sp>
    </p:spTree>
    <p:extLst>
      <p:ext uri="{BB962C8B-B14F-4D97-AF65-F5344CB8AC3E}">
        <p14:creationId xmlns:p14="http://schemas.microsoft.com/office/powerpoint/2010/main" val="188050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CEEC2BFA-34C8-40E3-AB59-CE460AC5CD67}" type="slidenum">
              <a:rPr lang="en-US" altLang="zh-CN" smtClean="0"/>
              <a:pPr/>
              <a:t>‹#›</a:t>
            </a:fld>
            <a:endParaRPr lang="en-US" altLang="zh-CN"/>
          </a:p>
        </p:txBody>
      </p:sp>
    </p:spTree>
    <p:extLst>
      <p:ext uri="{BB962C8B-B14F-4D97-AF65-F5344CB8AC3E}">
        <p14:creationId xmlns:p14="http://schemas.microsoft.com/office/powerpoint/2010/main" val="48809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BDC6137E-3389-4965-A746-A6C8A87923DB}" type="slidenum">
              <a:rPr lang="en-US" altLang="zh-CN" smtClean="0"/>
              <a:pPr/>
              <a:t>‹#›</a:t>
            </a:fld>
            <a:endParaRPr lang="en-US" altLang="zh-CN"/>
          </a:p>
        </p:txBody>
      </p:sp>
    </p:spTree>
    <p:extLst>
      <p:ext uri="{BB962C8B-B14F-4D97-AF65-F5344CB8AC3E}">
        <p14:creationId xmlns:p14="http://schemas.microsoft.com/office/powerpoint/2010/main" val="125942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A1BB45AB-F988-4368-92ED-6A5D207D5259}" type="slidenum">
              <a:rPr lang="en-US" altLang="zh-CN" smtClean="0"/>
              <a:pPr/>
              <a:t>‹#›</a:t>
            </a:fld>
            <a:endParaRPr lang="en-US" altLang="zh-CN"/>
          </a:p>
        </p:txBody>
      </p:sp>
    </p:spTree>
    <p:extLst>
      <p:ext uri="{BB962C8B-B14F-4D97-AF65-F5344CB8AC3E}">
        <p14:creationId xmlns:p14="http://schemas.microsoft.com/office/powerpoint/2010/main" val="74659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US" altLang="zh-CN"/>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ltLang="zh-CN"/>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74920C4-53FB-4075-83FF-E7630A421125}" type="slidenum">
              <a:rPr lang="en-US" altLang="zh-CN" smtClean="0"/>
              <a:pPr/>
              <a:t>‹#›</a:t>
            </a:fld>
            <a:endParaRPr lang="en-US" altLang="zh-CN"/>
          </a:p>
        </p:txBody>
      </p:sp>
    </p:spTree>
    <p:extLst>
      <p:ext uri="{BB962C8B-B14F-4D97-AF65-F5344CB8AC3E}">
        <p14:creationId xmlns:p14="http://schemas.microsoft.com/office/powerpoint/2010/main" val="4789829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jp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3466" y="1128200"/>
            <a:ext cx="9144000" cy="893068"/>
          </a:xfrm>
        </p:spPr>
        <p:txBody>
          <a:bodyPr>
            <a:noAutofit/>
          </a:bodyPr>
          <a:lstStyle/>
          <a:p>
            <a:pPr>
              <a:lnSpc>
                <a:spcPct val="150000"/>
              </a:lnSpc>
            </a:pPr>
            <a:r>
              <a:rPr lang="en-US" altLang="zh-CN" sz="3600" b="1" cap="none" dirty="0" smtClean="0">
                <a:latin typeface="Times New Roman" panose="02020603050405020304" pitchFamily="18" charset="0"/>
                <a:ea typeface="BatangChe" panose="02030609000101010101" pitchFamily="49" charset="-127"/>
                <a:cs typeface="Times New Roman" panose="02020603050405020304" pitchFamily="18" charset="0"/>
              </a:rPr>
              <a:t>Jet-veto </a:t>
            </a:r>
            <a:r>
              <a:rPr lang="en-US" altLang="zh-CN" sz="3600" b="1" cap="none" dirty="0" err="1">
                <a:latin typeface="Times New Roman" panose="02020603050405020304" pitchFamily="18" charset="0"/>
                <a:ea typeface="BatangChe" panose="02030609000101010101" pitchFamily="49" charset="-127"/>
                <a:cs typeface="Times New Roman" panose="02020603050405020304" pitchFamily="18" charset="0"/>
              </a:rPr>
              <a:t>R</a:t>
            </a:r>
            <a:r>
              <a:rPr lang="en-US" altLang="zh-CN" sz="3600" b="1" cap="none" dirty="0" err="1" smtClean="0">
                <a:latin typeface="Times New Roman" panose="02020603050405020304" pitchFamily="18" charset="0"/>
                <a:ea typeface="BatangChe" panose="02030609000101010101" pitchFamily="49" charset="-127"/>
                <a:cs typeface="Times New Roman" panose="02020603050405020304" pitchFamily="18" charset="0"/>
              </a:rPr>
              <a:t>esummation</a:t>
            </a:r>
            <a:r>
              <a:rPr lang="en-US" altLang="zh-CN" sz="3600" b="1" cap="none" dirty="0" smtClean="0">
                <a:latin typeface="Times New Roman" panose="02020603050405020304" pitchFamily="18" charset="0"/>
                <a:ea typeface="BatangChe" panose="02030609000101010101" pitchFamily="49" charset="-127"/>
                <a:cs typeface="Times New Roman" panose="02020603050405020304" pitchFamily="18" charset="0"/>
              </a:rPr>
              <a:t> for Gauge boson Pair</a:t>
            </a:r>
          </a:p>
        </p:txBody>
      </p:sp>
      <p:sp>
        <p:nvSpPr>
          <p:cNvPr id="4099" name="Rectangle 3"/>
          <p:cNvSpPr>
            <a:spLocks noGrp="1" noChangeArrowheads="1"/>
          </p:cNvSpPr>
          <p:nvPr>
            <p:ph type="subTitle" idx="1"/>
          </p:nvPr>
        </p:nvSpPr>
        <p:spPr>
          <a:xfrm>
            <a:off x="23466" y="2748368"/>
            <a:ext cx="9144000" cy="424359"/>
          </a:xfrm>
          <a:noFill/>
        </p:spPr>
        <p:txBody>
          <a:bodyPr>
            <a:noAutofit/>
          </a:bodyPr>
          <a:lstStyle/>
          <a:p>
            <a:r>
              <a:rPr lang="en-US" altLang="zh-CN" sz="2800" cap="none" dirty="0">
                <a:solidFill>
                  <a:schemeClr val="tx1"/>
                </a:solidFill>
                <a:latin typeface="Times New Roman" panose="02020603050405020304" pitchFamily="18" charset="0"/>
                <a:ea typeface="Arial Unicode MS" panose="020B0604020202020204" pitchFamily="34" charset="-122"/>
                <a:cs typeface="Times New Roman" panose="02020603050405020304" pitchFamily="18" charset="0"/>
              </a:rPr>
              <a:t>Yan </a:t>
            </a:r>
            <a:r>
              <a:rPr lang="en-US" altLang="zh-CN" sz="2800" cap="none" dirty="0" smtClean="0">
                <a:solidFill>
                  <a:schemeClr val="tx1"/>
                </a:solidFill>
                <a:latin typeface="Times New Roman" panose="02020603050405020304" pitchFamily="18" charset="0"/>
                <a:ea typeface="Arial Unicode MS" panose="020B0604020202020204" pitchFamily="34" charset="-122"/>
                <a:cs typeface="Times New Roman" panose="02020603050405020304" pitchFamily="18" charset="0"/>
              </a:rPr>
              <a:t> Wang</a:t>
            </a:r>
            <a:endParaRPr lang="en-US" altLang="zh-CN" sz="2800" cap="none" dirty="0" smtClean="0">
              <a:solidFill>
                <a:schemeClr val="tx1"/>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2" name="文本框 1"/>
          <p:cNvSpPr txBox="1"/>
          <p:nvPr/>
        </p:nvSpPr>
        <p:spPr>
          <a:xfrm>
            <a:off x="25592" y="5457924"/>
            <a:ext cx="9144000" cy="707886"/>
          </a:xfrm>
          <a:prstGeom prst="rect">
            <a:avLst/>
          </a:prstGeom>
          <a:noFill/>
        </p:spPr>
        <p:txBody>
          <a:bodyPr wrap="square" rtlCol="0">
            <a:spAutoFit/>
          </a:bodyPr>
          <a:lstStyle/>
          <a:p>
            <a:pPr algn="ctr"/>
            <a:r>
              <a:rPr lang="en-US" altLang="zh-CN" sz="2000" dirty="0" smtClean="0"/>
              <a:t>Mini workshop </a:t>
            </a:r>
            <a:r>
              <a:rPr lang="en-US" altLang="zh-CN" sz="2000" dirty="0" smtClean="0"/>
              <a:t>for CEPC</a:t>
            </a:r>
          </a:p>
          <a:p>
            <a:pPr algn="ct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2015-10-19</a:t>
            </a:r>
          </a:p>
        </p:txBody>
      </p:sp>
      <p:sp>
        <p:nvSpPr>
          <p:cNvPr id="5" name="矩形 4"/>
          <p:cNvSpPr/>
          <p:nvPr/>
        </p:nvSpPr>
        <p:spPr>
          <a:xfrm>
            <a:off x="14079" y="3899827"/>
            <a:ext cx="9144001" cy="923330"/>
          </a:xfrm>
          <a:prstGeom prst="rect">
            <a:avLst/>
          </a:prstGeom>
        </p:spPr>
        <p:txBody>
          <a:bodyPr wrap="square">
            <a:spAutoFit/>
          </a:bodyPr>
          <a:lstStyle/>
          <a:p>
            <a:pPr algn="ctr"/>
            <a:r>
              <a:rPr lang="en-US" altLang="zh-CN" dirty="0" smtClean="0">
                <a:solidFill>
                  <a:srgbClr val="7030A0"/>
                </a:solidFill>
              </a:rPr>
              <a:t>Based on Phys. </a:t>
            </a:r>
            <a:r>
              <a:rPr lang="en-US" altLang="zh-CN" dirty="0">
                <a:solidFill>
                  <a:srgbClr val="7030A0"/>
                </a:solidFill>
              </a:rPr>
              <a:t>Rev</a:t>
            </a:r>
            <a:r>
              <a:rPr lang="en-US" altLang="zh-CN" dirty="0" smtClean="0">
                <a:solidFill>
                  <a:srgbClr val="7030A0"/>
                </a:solidFill>
              </a:rPr>
              <a:t>. D 88, </a:t>
            </a:r>
            <a:r>
              <a:rPr lang="en-US" altLang="zh-CN" dirty="0">
                <a:solidFill>
                  <a:srgbClr val="7030A0"/>
                </a:solidFill>
              </a:rPr>
              <a:t>114017 </a:t>
            </a:r>
            <a:r>
              <a:rPr lang="en-US" altLang="zh-CN" dirty="0" smtClean="0">
                <a:solidFill>
                  <a:srgbClr val="7030A0"/>
                </a:solidFill>
              </a:rPr>
              <a:t> </a:t>
            </a:r>
            <a:r>
              <a:rPr lang="en-US" altLang="zh-CN" dirty="0">
                <a:solidFill>
                  <a:srgbClr val="7030A0"/>
                </a:solidFill>
              </a:rPr>
              <a:t>(2013), </a:t>
            </a:r>
            <a:endParaRPr lang="en-US" altLang="zh-CN" dirty="0" smtClean="0">
              <a:solidFill>
                <a:srgbClr val="7030A0"/>
              </a:solidFill>
            </a:endParaRPr>
          </a:p>
          <a:p>
            <a:pPr algn="ctr"/>
            <a:r>
              <a:rPr lang="en-US" altLang="zh-CN" dirty="0">
                <a:solidFill>
                  <a:srgbClr val="7030A0"/>
                </a:solidFill>
              </a:rPr>
              <a:t> </a:t>
            </a:r>
            <a:r>
              <a:rPr lang="en-US" altLang="zh-CN" dirty="0" smtClean="0">
                <a:solidFill>
                  <a:srgbClr val="7030A0"/>
                </a:solidFill>
              </a:rPr>
              <a:t>     arXiv:1504.00509 </a:t>
            </a:r>
            <a:r>
              <a:rPr lang="en-US" altLang="zh-CN" dirty="0">
                <a:solidFill>
                  <a:srgbClr val="7030A0"/>
                </a:solidFill>
              </a:rPr>
              <a:t>[</a:t>
            </a:r>
            <a:r>
              <a:rPr lang="en-US" altLang="zh-CN" dirty="0" err="1">
                <a:solidFill>
                  <a:srgbClr val="7030A0"/>
                </a:solidFill>
              </a:rPr>
              <a:t>hep-ph</a:t>
            </a:r>
            <a:r>
              <a:rPr lang="en-US" altLang="zh-CN" dirty="0">
                <a:solidFill>
                  <a:srgbClr val="7030A0"/>
                </a:solidFill>
              </a:rPr>
              <a:t>]</a:t>
            </a:r>
            <a:endParaRPr lang="zh-CN" altLang="en-US" dirty="0">
              <a:solidFill>
                <a:srgbClr val="7030A0"/>
              </a:solidFill>
            </a:endParaRPr>
          </a:p>
          <a:p>
            <a:pPr algn="ctr"/>
            <a:endParaRPr lang="zh-CN" altLang="en-US" dirty="0">
              <a:solidFill>
                <a:srgbClr val="7030A0"/>
              </a:solidFill>
            </a:endParaRPr>
          </a:p>
        </p:txBody>
      </p:sp>
    </p:spTree>
    <p:extLst>
      <p:ext uri="{BB962C8B-B14F-4D97-AF65-F5344CB8AC3E}">
        <p14:creationId xmlns:p14="http://schemas.microsoft.com/office/powerpoint/2010/main" val="3529976250"/>
      </p:ext>
    </p:extLst>
  </p:cSld>
  <p:clrMapOvr>
    <a:masterClrMapping/>
  </p:clrMapOvr>
  <p:transition spd="slow" advTm="1403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40151" y="743598"/>
            <a:ext cx="6768752" cy="5830982"/>
            <a:chOff x="1905850" y="779443"/>
            <a:chExt cx="5620432" cy="3895767"/>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850" y="779443"/>
              <a:ext cx="5620432" cy="3895767"/>
            </a:xfrm>
            <a:prstGeom prst="rect">
              <a:avLst/>
            </a:prstGeom>
            <a:ln/>
          </p:spPr>
          <p:style>
            <a:lnRef idx="2">
              <a:schemeClr val="dk1"/>
            </a:lnRef>
            <a:fillRef idx="1">
              <a:schemeClr val="lt1"/>
            </a:fillRef>
            <a:effectRef idx="0">
              <a:schemeClr val="dk1"/>
            </a:effectRef>
            <a:fontRef idx="minor">
              <a:schemeClr val="dk1"/>
            </a:fontRef>
          </p:style>
        </p:pic>
        <p:sp>
          <p:nvSpPr>
            <p:cNvPr id="5" name="圆角矩形 4"/>
            <p:cNvSpPr/>
            <p:nvPr/>
          </p:nvSpPr>
          <p:spPr>
            <a:xfrm>
              <a:off x="1998449" y="2888308"/>
              <a:ext cx="5310723" cy="368977"/>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pic>
        <p:nvPicPr>
          <p:cNvPr id="10" name="图片 9"/>
          <p:cNvPicPr>
            <a:picLocks noChangeAspect="1"/>
          </p:cNvPicPr>
          <p:nvPr/>
        </p:nvPicPr>
        <p:blipFill>
          <a:blip r:embed="rId4"/>
          <a:stretch>
            <a:fillRect/>
          </a:stretch>
        </p:blipFill>
        <p:spPr>
          <a:xfrm>
            <a:off x="1299141" y="4558231"/>
            <a:ext cx="6841148" cy="2008626"/>
          </a:xfrm>
          <a:prstGeom prst="rect">
            <a:avLst/>
          </a:prstGeom>
        </p:spPr>
      </p:pic>
      <p:pic>
        <p:nvPicPr>
          <p:cNvPr id="8" name="图片 7"/>
          <p:cNvPicPr>
            <a:picLocks noChangeAspect="1"/>
          </p:cNvPicPr>
          <p:nvPr/>
        </p:nvPicPr>
        <p:blipFill>
          <a:blip r:embed="rId5"/>
          <a:stretch>
            <a:fillRect/>
          </a:stretch>
        </p:blipFill>
        <p:spPr>
          <a:xfrm>
            <a:off x="261159" y="127204"/>
            <a:ext cx="1131062" cy="1279886"/>
          </a:xfrm>
          <a:prstGeom prst="rect">
            <a:avLst/>
          </a:prstGeom>
          <a:effectLst>
            <a:glow rad="101600">
              <a:schemeClr val="bg1">
                <a:lumMod val="95000"/>
                <a:alpha val="60000"/>
              </a:schemeClr>
            </a:glow>
            <a:softEdge rad="63500"/>
          </a:effectLst>
        </p:spPr>
      </p:pic>
      <p:sp>
        <p:nvSpPr>
          <p:cNvPr id="20" name="文本框 19"/>
          <p:cNvSpPr txBox="1"/>
          <p:nvPr/>
        </p:nvSpPr>
        <p:spPr>
          <a:xfrm>
            <a:off x="6943093" y="410344"/>
            <a:ext cx="2299797" cy="338554"/>
          </a:xfrm>
          <a:prstGeom prst="rect">
            <a:avLst/>
          </a:prstGeom>
          <a:noFill/>
        </p:spPr>
        <p:txBody>
          <a:bodyPr wrap="none" rtlCol="0">
            <a:spAutoFit/>
          </a:bodyPr>
          <a:lstStyle/>
          <a:p>
            <a:r>
              <a:rPr lang="en-US" altLang="zh-CN" sz="1600" dirty="0" smtClean="0">
                <a:solidFill>
                  <a:schemeClr val="accent1">
                    <a:lumMod val="75000"/>
                  </a:schemeClr>
                </a:solidFill>
              </a:rPr>
              <a:t>CMS PAS SMP-14-016</a:t>
            </a:r>
            <a:endParaRPr lang="zh-CN" altLang="en-US" sz="1600" dirty="0">
              <a:solidFill>
                <a:schemeClr val="accent1">
                  <a:lumMod val="75000"/>
                </a:schemeClr>
              </a:solidFill>
            </a:endParaRPr>
          </a:p>
        </p:txBody>
      </p:sp>
      <p:sp>
        <p:nvSpPr>
          <p:cNvPr id="23" name="圆角矩形 22"/>
          <p:cNvSpPr/>
          <p:nvPr/>
        </p:nvSpPr>
        <p:spPr>
          <a:xfrm>
            <a:off x="4571999" y="5187185"/>
            <a:ext cx="3463172" cy="149332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471321" y="1967719"/>
            <a:ext cx="6563850" cy="1691370"/>
            <a:chOff x="1114051" y="1328365"/>
            <a:chExt cx="4575342" cy="1552775"/>
          </a:xfrm>
        </p:grpSpPr>
        <p:sp>
          <p:nvSpPr>
            <p:cNvPr id="24" name="圆角矩形 23"/>
            <p:cNvSpPr/>
            <p:nvPr/>
          </p:nvSpPr>
          <p:spPr>
            <a:xfrm>
              <a:off x="1114051" y="1328365"/>
              <a:ext cx="4393298" cy="155277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59188" y="1557701"/>
              <a:ext cx="3930205" cy="1323439"/>
            </a:xfrm>
            <a:prstGeom prst="rect">
              <a:avLst/>
            </a:prstGeom>
            <a:noFill/>
          </p:spPr>
          <p:txBody>
            <a:bodyPr wrap="square" rtlCol="0">
              <a:spAutoFit/>
            </a:bodyPr>
            <a:lstStyle/>
            <a:p>
              <a:r>
                <a:rPr lang="en-US" altLang="zh-CN" sz="2000" b="1" dirty="0" smtClean="0"/>
                <a:t>T</a:t>
              </a:r>
              <a:r>
                <a:rPr lang="zh-CN" altLang="en-US" sz="2000" b="1" dirty="0" smtClean="0"/>
                <a:t>he </a:t>
              </a:r>
              <a:r>
                <a:rPr lang="zh-CN" altLang="en-US" sz="2000" b="1" dirty="0"/>
                <a:t>simulated POWHEG events </a:t>
              </a:r>
              <a:r>
                <a:rPr lang="zh-CN" altLang="en-US" sz="2000" b="1" dirty="0" smtClean="0"/>
                <a:t>are </a:t>
              </a:r>
              <a:r>
                <a:rPr lang="zh-CN" altLang="en-US" sz="2000" b="1" dirty="0"/>
                <a:t>reweighted by the NNLL transverse momentum resummation predictions.</a:t>
              </a:r>
            </a:p>
          </p:txBody>
        </p:sp>
      </p:grpSp>
      <p:sp>
        <p:nvSpPr>
          <p:cNvPr id="13" name="标题 1"/>
          <p:cNvSpPr txBox="1">
            <a:spLocks/>
          </p:cNvSpPr>
          <p:nvPr/>
        </p:nvSpPr>
        <p:spPr>
          <a:xfrm>
            <a:off x="-28436" y="-22528"/>
            <a:ext cx="9144000" cy="9584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fontAlgn="auto">
              <a:spcAft>
                <a:spcPts val="0"/>
              </a:spcAft>
              <a:buNone/>
            </a:pPr>
            <a:r>
              <a:rPr lang="en-US" altLang="zh-CN" sz="2400" b="1" cap="none" dirty="0" smtClean="0">
                <a:solidFill>
                  <a:srgbClr val="006600"/>
                </a:solidFill>
                <a:latin typeface="Arial" pitchFamily="34" charset="0"/>
              </a:rPr>
              <a:t>Total Cross Section </a:t>
            </a:r>
            <a:r>
              <a:rPr lang="en-US" altLang="zh-CN" sz="2400" b="1" cap="none" dirty="0" smtClean="0">
                <a:solidFill>
                  <a:srgbClr val="FF0000"/>
                </a:solidFill>
                <a:latin typeface="Arial" pitchFamily="34" charset="0"/>
              </a:rPr>
              <a:t>in 2015</a:t>
            </a:r>
            <a:endParaRPr lang="zh-CN" altLang="en-US" sz="2400" b="1" cap="none" dirty="0">
              <a:solidFill>
                <a:srgbClr val="FF0000"/>
              </a:solidFill>
              <a:latin typeface="Arial" pitchFamily="34" charset="0"/>
            </a:endParaRPr>
          </a:p>
        </p:txBody>
      </p:sp>
    </p:spTree>
    <p:extLst>
      <p:ext uri="{BB962C8B-B14F-4D97-AF65-F5344CB8AC3E}">
        <p14:creationId xmlns:p14="http://schemas.microsoft.com/office/powerpoint/2010/main" val="3936733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3816318" y="5482528"/>
            <a:ext cx="5214781" cy="93929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71180" y="3504475"/>
            <a:ext cx="3407096" cy="132844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0" y="315782"/>
            <a:ext cx="9144000" cy="308767"/>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Autofit/>
          </a:bodyPr>
          <a:lstStyle>
            <a:defPPr>
              <a:defRPr lang="zh-CN"/>
            </a:defPPr>
            <a:lvl1pPr marL="0" defTabSz="914400" eaLnBrk="1" latinLnBrk="0" hangingPunct="1">
              <a:defRPr sz="2400" b="1" cap="all">
                <a:solidFill>
                  <a:srgbClr val="006600"/>
                </a:solidFill>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en-US" altLang="zh-CN" cap="none" dirty="0" smtClean="0"/>
              <a:t>The Total Cross Section For WZ And ZZ Production</a:t>
            </a:r>
            <a:endParaRPr lang="zh-CN" altLang="en-US" cap="none" dirty="0"/>
          </a:p>
        </p:txBody>
      </p:sp>
      <p:grpSp>
        <p:nvGrpSpPr>
          <p:cNvPr id="7" name="组合 6"/>
          <p:cNvGrpSpPr/>
          <p:nvPr/>
        </p:nvGrpSpPr>
        <p:grpSpPr>
          <a:xfrm>
            <a:off x="3599166" y="748915"/>
            <a:ext cx="5663671" cy="4586225"/>
            <a:chOff x="1833530" y="363344"/>
            <a:chExt cx="5620432" cy="3895767"/>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530" y="363344"/>
              <a:ext cx="5620432" cy="3895767"/>
            </a:xfrm>
            <a:prstGeom prst="rect">
              <a:avLst/>
            </a:prstGeom>
            <a:effectLst>
              <a:glow rad="101600">
                <a:schemeClr val="bg1">
                  <a:lumMod val="95000"/>
                  <a:alpha val="60000"/>
                </a:schemeClr>
              </a:glow>
              <a:softEdge rad="63500"/>
            </a:effectLst>
          </p:spPr>
        </p:pic>
        <p:sp>
          <p:nvSpPr>
            <p:cNvPr id="5" name="圆角矩形 4"/>
            <p:cNvSpPr/>
            <p:nvPr/>
          </p:nvSpPr>
          <p:spPr>
            <a:xfrm>
              <a:off x="2054636" y="3005962"/>
              <a:ext cx="5253022" cy="3978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0" name="矩形 9"/>
              <p:cNvSpPr/>
              <p:nvPr/>
            </p:nvSpPr>
            <p:spPr>
              <a:xfrm>
                <a:off x="3816319" y="5608199"/>
                <a:ext cx="5214781" cy="707886"/>
              </a:xfrm>
              <a:prstGeom prst="rect">
                <a:avLst/>
              </a:prstGeom>
              <a:noFill/>
            </p:spPr>
            <p:txBody>
              <a:bodyPr wrap="square" rtlCol="0">
                <a:spAutoFit/>
              </a:bodyPr>
              <a:lstStyle/>
              <a:p>
                <a:r>
                  <a:rPr lang="en-US" altLang="zh-CN" sz="2000" b="1" dirty="0" smtClean="0"/>
                  <a:t>T</a:t>
                </a:r>
                <a:r>
                  <a:rPr lang="zh-CN" altLang="en-US" sz="2000" b="1" dirty="0"/>
                  <a:t>here </a:t>
                </a:r>
                <a:r>
                  <a:rPr lang="en-US" altLang="zh-CN" sz="2000" b="1" dirty="0" smtClean="0"/>
                  <a:t>are </a:t>
                </a:r>
                <a:r>
                  <a:rPr lang="zh-CN" altLang="en-US" sz="2000" b="1" dirty="0" smtClean="0"/>
                  <a:t>about </a:t>
                </a:r>
                <a:r>
                  <a:rPr lang="zh-CN" altLang="en-US" sz="2000" b="1" dirty="0"/>
                  <a:t>2</a:t>
                </a:r>
                <a14:m>
                  <m:oMath xmlns:m="http://schemas.openxmlformats.org/officeDocument/2006/math">
                    <m:r>
                      <a:rPr lang="en-US" altLang="zh-CN" sz="2000" b="1">
                        <a:latin typeface="Cambria Math" panose="02040503050406030204" pitchFamily="18" charset="0"/>
                      </a:rPr>
                      <m:t>𝜎</m:t>
                    </m:r>
                  </m:oMath>
                </a14:m>
                <a:r>
                  <a:rPr lang="zh-CN" altLang="en-US" sz="2000" b="1" dirty="0"/>
                  <a:t> </a:t>
                </a:r>
                <a:r>
                  <a:rPr lang="zh-CN" altLang="en-US" sz="2000" b="1" dirty="0" smtClean="0"/>
                  <a:t>discrepanc</a:t>
                </a:r>
                <a:r>
                  <a:rPr lang="en-US" altLang="zh-CN" sz="2000" b="1" dirty="0" err="1" smtClean="0"/>
                  <a:t>ies</a:t>
                </a:r>
                <a:r>
                  <a:rPr lang="zh-CN" altLang="en-US" sz="2000" b="1" dirty="0" smtClean="0"/>
                  <a:t> </a:t>
                </a:r>
                <a:r>
                  <a:rPr lang="zh-CN" altLang="en-US" sz="2000" b="1" dirty="0"/>
                  <a:t>for </a:t>
                </a:r>
                <a:r>
                  <a:rPr lang="en-US" altLang="zh-CN" sz="2000" b="1" dirty="0"/>
                  <a:t>WZ</a:t>
                </a:r>
                <a:r>
                  <a:rPr lang="zh-CN" altLang="en-US" sz="2000" b="1" dirty="0"/>
                  <a:t> productions in the CMS measurements</a:t>
                </a:r>
              </a:p>
            </p:txBody>
          </p:sp>
        </mc:Choice>
        <mc:Fallback xmlns="">
          <p:sp>
            <p:nvSpPr>
              <p:cNvPr id="10" name="矩形 9"/>
              <p:cNvSpPr>
                <a:spLocks noRot="1" noChangeAspect="1" noMove="1" noResize="1" noEditPoints="1" noAdjustHandles="1" noChangeArrowheads="1" noChangeShapeType="1" noTextEdit="1"/>
              </p:cNvSpPr>
              <p:nvPr/>
            </p:nvSpPr>
            <p:spPr>
              <a:xfrm>
                <a:off x="3816319" y="5608199"/>
                <a:ext cx="5214781" cy="707886"/>
              </a:xfrm>
              <a:prstGeom prst="rect">
                <a:avLst/>
              </a:prstGeom>
              <a:blipFill rotWithShape="0">
                <a:blip r:embed="rId4"/>
                <a:stretch>
                  <a:fillRect l="-1170" t="-4310" b="-15517"/>
                </a:stretch>
              </a:blipFill>
            </p:spPr>
            <p:txBody>
              <a:bodyPr/>
              <a:lstStyle/>
              <a:p>
                <a:r>
                  <a:rPr lang="zh-CN" altLang="en-US">
                    <a:noFill/>
                  </a:rPr>
                  <a:t> </a:t>
                </a:r>
              </a:p>
            </p:txBody>
          </p:sp>
        </mc:Fallback>
      </mc:AlternateContent>
      <p:sp>
        <p:nvSpPr>
          <p:cNvPr id="11" name="下箭头 10"/>
          <p:cNvSpPr/>
          <p:nvPr/>
        </p:nvSpPr>
        <p:spPr>
          <a:xfrm>
            <a:off x="6833637" y="4475700"/>
            <a:ext cx="161336" cy="9851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6" name="矩形 15"/>
              <p:cNvSpPr/>
              <p:nvPr/>
            </p:nvSpPr>
            <p:spPr>
              <a:xfrm>
                <a:off x="341776" y="3524038"/>
                <a:ext cx="3588432" cy="1326773"/>
              </a:xfrm>
              <a:prstGeom prst="rect">
                <a:avLst/>
              </a:prstGeom>
            </p:spPr>
            <p:txBody>
              <a:bodyPr wrap="square">
                <a:spAutoFit/>
              </a:bodyPr>
              <a:lstStyle/>
              <a:p>
                <a:r>
                  <a:rPr lang="en-US" altLang="zh-CN" dirty="0" smtClean="0">
                    <a:solidFill>
                      <a:srgbClr val="7030A0"/>
                    </a:solidFill>
                  </a:rPr>
                  <a:t>The measurements for ZZ production is consistent with </a:t>
                </a:r>
              </a:p>
              <a:p>
                <a:r>
                  <a:rPr lang="en-US" altLang="zh-CN" dirty="0" smtClean="0">
                    <a:solidFill>
                      <a:srgbClr val="7030A0"/>
                    </a:solidFill>
                  </a:rPr>
                  <a:t>NLO predictions, But </a:t>
                </a:r>
                <a14:m>
                  <m:oMath xmlns:m="http://schemas.openxmlformats.org/officeDocument/2006/math">
                    <m:f>
                      <m:fPr>
                        <m:ctrlPr>
                          <a:rPr lang="en-US" altLang="zh-CN" b="0" i="1" smtClean="0">
                            <a:solidFill>
                              <a:srgbClr val="7030A0"/>
                            </a:solidFill>
                            <a:latin typeface="Cambria Math" panose="02040503050406030204" pitchFamily="18" charset="0"/>
                          </a:rPr>
                        </m:ctrlPr>
                      </m:fPr>
                      <m:num>
                        <m:sSub>
                          <m:sSubPr>
                            <m:ctrlPr>
                              <a:rPr lang="en-US" altLang="zh-CN" b="0" i="1" smtClean="0">
                                <a:solidFill>
                                  <a:srgbClr val="7030A0"/>
                                </a:solidFill>
                                <a:latin typeface="Cambria Math" panose="02040503050406030204" pitchFamily="18" charset="0"/>
                              </a:rPr>
                            </m:ctrlPr>
                          </m:sSubPr>
                          <m:e>
                            <m:r>
                              <a:rPr lang="en-US" altLang="zh-CN" b="0" i="1" smtClean="0">
                                <a:solidFill>
                                  <a:srgbClr val="7030A0"/>
                                </a:solidFill>
                                <a:latin typeface="Cambria Math" panose="02040503050406030204" pitchFamily="18" charset="0"/>
                              </a:rPr>
                              <m:t>𝜎</m:t>
                            </m:r>
                          </m:e>
                          <m:sub>
                            <m:r>
                              <a:rPr lang="en-US" altLang="zh-CN" b="0" i="1" smtClean="0">
                                <a:solidFill>
                                  <a:srgbClr val="7030A0"/>
                                </a:solidFill>
                                <a:latin typeface="Cambria Math" panose="02040503050406030204" pitchFamily="18" charset="0"/>
                              </a:rPr>
                              <m:t>𝑁𝑁𝐿𝑂</m:t>
                            </m:r>
                          </m:sub>
                        </m:sSub>
                      </m:num>
                      <m:den>
                        <m:sSub>
                          <m:sSubPr>
                            <m:ctrlPr>
                              <a:rPr lang="en-US" altLang="zh-CN" b="0" i="1" smtClean="0">
                                <a:solidFill>
                                  <a:srgbClr val="7030A0"/>
                                </a:solidFill>
                                <a:latin typeface="Cambria Math" panose="02040503050406030204" pitchFamily="18" charset="0"/>
                              </a:rPr>
                            </m:ctrlPr>
                          </m:sSubPr>
                          <m:e>
                            <m:r>
                              <a:rPr lang="en-US" altLang="zh-CN" b="0" i="1" smtClean="0">
                                <a:solidFill>
                                  <a:srgbClr val="7030A0"/>
                                </a:solidFill>
                                <a:latin typeface="Cambria Math" panose="02040503050406030204" pitchFamily="18" charset="0"/>
                              </a:rPr>
                              <m:t>𝜎</m:t>
                            </m:r>
                          </m:e>
                          <m:sub>
                            <m:r>
                              <a:rPr lang="en-US" altLang="zh-CN" b="0" i="1" smtClean="0">
                                <a:solidFill>
                                  <a:srgbClr val="7030A0"/>
                                </a:solidFill>
                                <a:latin typeface="Cambria Math" panose="02040503050406030204" pitchFamily="18" charset="0"/>
                              </a:rPr>
                              <m:t>𝑁𝐿𝑂</m:t>
                            </m:r>
                          </m:sub>
                        </m:sSub>
                      </m:den>
                    </m:f>
                    <m:r>
                      <a:rPr lang="en-US" altLang="zh-CN" b="0" i="1" smtClean="0">
                        <a:solidFill>
                          <a:srgbClr val="7030A0"/>
                        </a:solidFill>
                        <a:latin typeface="Cambria Math" panose="02040503050406030204" pitchFamily="18" charset="0"/>
                      </a:rPr>
                      <m:t>=1.12 </m:t>
                    </m:r>
                  </m:oMath>
                </a14:m>
                <a:r>
                  <a:rPr lang="zh-CN" altLang="en-US" dirty="0" smtClean="0">
                    <a:solidFill>
                      <a:srgbClr val="7030A0"/>
                    </a:solidFill>
                  </a:rPr>
                  <a:t> </a:t>
                </a:r>
                <a:r>
                  <a:rPr lang="en-US" altLang="zh-CN" dirty="0" smtClean="0">
                    <a:solidFill>
                      <a:srgbClr val="7030A0"/>
                    </a:solidFill>
                  </a:rPr>
                  <a:t>when</a:t>
                </a:r>
                <a:r>
                  <a:rPr lang="zh-CN" altLang="en-US" dirty="0" smtClean="0">
                    <a:solidFill>
                      <a:srgbClr val="7030A0"/>
                    </a:solidFill>
                  </a:rPr>
                  <a:t> </a:t>
                </a:r>
                <a:r>
                  <a:rPr lang="zh-CN" altLang="en-US" dirty="0">
                    <a:solidFill>
                      <a:srgbClr val="7030A0"/>
                    </a:solidFill>
                  </a:rPr>
                  <a:t>√</a:t>
                </a:r>
                <a:r>
                  <a:rPr lang="zh-CN" altLang="en-US" dirty="0" smtClean="0">
                    <a:solidFill>
                      <a:srgbClr val="7030A0"/>
                    </a:solidFill>
                  </a:rPr>
                  <a:t>s</a:t>
                </a:r>
                <a:r>
                  <a:rPr lang="en-US" altLang="zh-CN" dirty="0" smtClean="0">
                    <a:solidFill>
                      <a:srgbClr val="7030A0"/>
                    </a:solidFill>
                  </a:rPr>
                  <a:t>=8 </a:t>
                </a:r>
                <a:r>
                  <a:rPr lang="en-US" altLang="zh-CN" dirty="0" err="1" smtClean="0">
                    <a:solidFill>
                      <a:srgbClr val="7030A0"/>
                    </a:solidFill>
                  </a:rPr>
                  <a:t>TeV</a:t>
                </a:r>
                <a:endParaRPr lang="zh-CN" altLang="en-US" dirty="0">
                  <a:solidFill>
                    <a:srgbClr val="7030A0"/>
                  </a:solidFill>
                </a:endParaRPr>
              </a:p>
            </p:txBody>
          </p:sp>
        </mc:Choice>
        <mc:Fallback>
          <p:sp>
            <p:nvSpPr>
              <p:cNvPr id="16" name="矩形 15"/>
              <p:cNvSpPr>
                <a:spLocks noRot="1" noChangeAspect="1" noMove="1" noResize="1" noEditPoints="1" noAdjustHandles="1" noChangeArrowheads="1" noChangeShapeType="1" noTextEdit="1"/>
              </p:cNvSpPr>
              <p:nvPr/>
            </p:nvSpPr>
            <p:spPr>
              <a:xfrm>
                <a:off x="341776" y="3524038"/>
                <a:ext cx="3588432" cy="1326773"/>
              </a:xfrm>
              <a:prstGeom prst="rect">
                <a:avLst/>
              </a:prstGeom>
              <a:blipFill rotWithShape="0">
                <a:blip r:embed="rId5"/>
                <a:stretch>
                  <a:fillRect l="-1358" t="-2294" b="-6422"/>
                </a:stretch>
              </a:blipFill>
            </p:spPr>
            <p:txBody>
              <a:bodyPr/>
              <a:lstStyle/>
              <a:p>
                <a:r>
                  <a:rPr lang="zh-CN" altLang="en-US">
                    <a:noFill/>
                  </a:rPr>
                  <a:t> </a:t>
                </a:r>
              </a:p>
            </p:txBody>
          </p:sp>
        </mc:Fallback>
      </mc:AlternateContent>
      <p:sp>
        <p:nvSpPr>
          <p:cNvPr id="18" name="文本框 17"/>
          <p:cNvSpPr txBox="1"/>
          <p:nvPr/>
        </p:nvSpPr>
        <p:spPr>
          <a:xfrm>
            <a:off x="6731303" y="6382367"/>
            <a:ext cx="2299797" cy="338554"/>
          </a:xfrm>
          <a:prstGeom prst="rect">
            <a:avLst/>
          </a:prstGeom>
          <a:noFill/>
        </p:spPr>
        <p:txBody>
          <a:bodyPr wrap="none" rtlCol="0">
            <a:spAutoFit/>
          </a:bodyPr>
          <a:lstStyle/>
          <a:p>
            <a:r>
              <a:rPr lang="en-US" altLang="zh-CN" sz="1600" dirty="0" smtClean="0">
                <a:solidFill>
                  <a:schemeClr val="accent1">
                    <a:lumMod val="75000"/>
                  </a:schemeClr>
                </a:solidFill>
              </a:rPr>
              <a:t>CMS PAS SMP-12-006</a:t>
            </a:r>
            <a:endParaRPr lang="zh-CN" altLang="en-US" sz="1600" dirty="0">
              <a:solidFill>
                <a:schemeClr val="accent1">
                  <a:lumMod val="75000"/>
                </a:schemeClr>
              </a:solidFill>
            </a:endParaRPr>
          </a:p>
        </p:txBody>
      </p:sp>
      <p:sp>
        <p:nvSpPr>
          <p:cNvPr id="19" name="矩形 18"/>
          <p:cNvSpPr/>
          <p:nvPr/>
        </p:nvSpPr>
        <p:spPr>
          <a:xfrm>
            <a:off x="8214" y="4965808"/>
            <a:ext cx="2950355" cy="738664"/>
          </a:xfrm>
          <a:prstGeom prst="rect">
            <a:avLst/>
          </a:prstGeom>
        </p:spPr>
        <p:txBody>
          <a:bodyPr wrap="square">
            <a:spAutoFit/>
          </a:bodyPr>
          <a:lstStyle/>
          <a:p>
            <a:pPr>
              <a:spcBef>
                <a:spcPts val="0"/>
              </a:spcBef>
            </a:pPr>
            <a:r>
              <a:rPr lang="en-US" altLang="zh-CN" sz="1400" dirty="0">
                <a:solidFill>
                  <a:schemeClr val="accent1">
                    <a:lumMod val="75000"/>
                  </a:schemeClr>
                </a:solidFill>
              </a:rPr>
              <a:t>CMS PAS </a:t>
            </a:r>
            <a:r>
              <a:rPr lang="en-US" altLang="zh-CN" sz="1400" dirty="0" smtClean="0">
                <a:solidFill>
                  <a:schemeClr val="accent1">
                    <a:lumMod val="75000"/>
                  </a:schemeClr>
                </a:solidFill>
              </a:rPr>
              <a:t>SMP-13-005</a:t>
            </a:r>
            <a:endParaRPr lang="de-DE" altLang="zh-CN" sz="1400" b="1" dirty="0" smtClean="0">
              <a:solidFill>
                <a:schemeClr val="accent1">
                  <a:lumMod val="75000"/>
                </a:schemeClr>
              </a:solidFill>
            </a:endParaRPr>
          </a:p>
          <a:p>
            <a:pPr>
              <a:spcBef>
                <a:spcPts val="0"/>
              </a:spcBef>
            </a:pPr>
            <a:r>
              <a:rPr lang="de-DE" altLang="zh-CN" sz="1400" b="1" dirty="0" smtClean="0">
                <a:solidFill>
                  <a:schemeClr val="accent1">
                    <a:lumMod val="75000"/>
                  </a:schemeClr>
                </a:solidFill>
              </a:rPr>
              <a:t>F</a:t>
            </a:r>
            <a:r>
              <a:rPr lang="de-DE" altLang="zh-CN" sz="1400" b="1" dirty="0">
                <a:solidFill>
                  <a:schemeClr val="accent1">
                    <a:lumMod val="75000"/>
                  </a:schemeClr>
                </a:solidFill>
              </a:rPr>
              <a:t>. Cascioli, et al., </a:t>
            </a:r>
            <a:r>
              <a:rPr lang="de-DE" altLang="zh-CN" sz="1400" b="1" dirty="0" smtClean="0">
                <a:solidFill>
                  <a:schemeClr val="accent1">
                    <a:lumMod val="75000"/>
                  </a:schemeClr>
                </a:solidFill>
              </a:rPr>
              <a:t>PLB 735</a:t>
            </a:r>
            <a:r>
              <a:rPr lang="de-DE" altLang="zh-CN" sz="1400" b="1" dirty="0">
                <a:solidFill>
                  <a:schemeClr val="accent1">
                    <a:lumMod val="75000"/>
                  </a:schemeClr>
                </a:solidFill>
              </a:rPr>
              <a:t>, 311 (2014)</a:t>
            </a:r>
            <a:endParaRPr lang="en-US" altLang="zh-CN" sz="1400" b="1" dirty="0">
              <a:solidFill>
                <a:schemeClr val="accent1">
                  <a:lumMod val="75000"/>
                </a:schemeClr>
              </a:solidFill>
            </a:endParaRPr>
          </a:p>
        </p:txBody>
      </p:sp>
      <p:pic>
        <p:nvPicPr>
          <p:cNvPr id="20" name="图片 19"/>
          <p:cNvPicPr>
            <a:picLocks noChangeAspect="1"/>
          </p:cNvPicPr>
          <p:nvPr/>
        </p:nvPicPr>
        <p:blipFill>
          <a:blip r:embed="rId6"/>
          <a:stretch>
            <a:fillRect/>
          </a:stretch>
        </p:blipFill>
        <p:spPr>
          <a:xfrm>
            <a:off x="262629" y="1357133"/>
            <a:ext cx="8881371" cy="1679424"/>
          </a:xfrm>
          <a:prstGeom prst="rect">
            <a:avLst/>
          </a:prstGeom>
        </p:spPr>
      </p:pic>
      <p:sp>
        <p:nvSpPr>
          <p:cNvPr id="2" name="矩形 1"/>
          <p:cNvSpPr/>
          <p:nvPr/>
        </p:nvSpPr>
        <p:spPr>
          <a:xfrm>
            <a:off x="2771800" y="806174"/>
            <a:ext cx="6360892" cy="585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58136" y="955842"/>
            <a:ext cx="671979" cy="369332"/>
          </a:xfrm>
          <a:prstGeom prst="rect">
            <a:avLst/>
          </a:prstGeom>
          <a:noFill/>
        </p:spPr>
        <p:txBody>
          <a:bodyPr wrap="none" rtlCol="0">
            <a:spAutoFit/>
          </a:bodyPr>
          <a:lstStyle/>
          <a:p>
            <a:r>
              <a:rPr lang="en-US" altLang="zh-CN" dirty="0" err="1" smtClean="0">
                <a:solidFill>
                  <a:srgbClr val="0070C0"/>
                </a:solidFill>
              </a:rPr>
              <a:t>lumi</a:t>
            </a:r>
            <a:r>
              <a:rPr lang="en-US" altLang="zh-CN" dirty="0">
                <a:solidFill>
                  <a:srgbClr val="0070C0"/>
                </a:solidFill>
              </a:rPr>
              <a:t>.</a:t>
            </a:r>
            <a:endParaRPr lang="zh-CN" altLang="en-US" dirty="0">
              <a:solidFill>
                <a:srgbClr val="0070C0"/>
              </a:solidFill>
            </a:endParaRPr>
          </a:p>
        </p:txBody>
      </p:sp>
      <p:sp>
        <p:nvSpPr>
          <p:cNvPr id="12" name="文本框 11"/>
          <p:cNvSpPr txBox="1"/>
          <p:nvPr/>
        </p:nvSpPr>
        <p:spPr>
          <a:xfrm>
            <a:off x="5004048" y="967983"/>
            <a:ext cx="620683" cy="369332"/>
          </a:xfrm>
          <a:prstGeom prst="rect">
            <a:avLst/>
          </a:prstGeom>
          <a:noFill/>
        </p:spPr>
        <p:txBody>
          <a:bodyPr wrap="none" rtlCol="0">
            <a:spAutoFit/>
          </a:bodyPr>
          <a:lstStyle/>
          <a:p>
            <a:r>
              <a:rPr lang="en-US" altLang="zh-CN" dirty="0" smtClean="0">
                <a:solidFill>
                  <a:srgbClr val="0070C0"/>
                </a:solidFill>
              </a:rPr>
              <a:t>exp.</a:t>
            </a:r>
            <a:endParaRPr lang="zh-CN" altLang="en-US" dirty="0">
              <a:solidFill>
                <a:srgbClr val="0070C0"/>
              </a:solidFill>
            </a:endParaRPr>
          </a:p>
        </p:txBody>
      </p:sp>
      <p:sp>
        <p:nvSpPr>
          <p:cNvPr id="13" name="文本框 12"/>
          <p:cNvSpPr txBox="1"/>
          <p:nvPr/>
        </p:nvSpPr>
        <p:spPr>
          <a:xfrm>
            <a:off x="7804324" y="914106"/>
            <a:ext cx="659155" cy="369332"/>
          </a:xfrm>
          <a:prstGeom prst="rect">
            <a:avLst/>
          </a:prstGeom>
          <a:noFill/>
        </p:spPr>
        <p:txBody>
          <a:bodyPr wrap="none" rtlCol="0">
            <a:spAutoFit/>
          </a:bodyPr>
          <a:lstStyle/>
          <a:p>
            <a:r>
              <a:rPr lang="en-US" altLang="zh-CN" dirty="0" smtClean="0">
                <a:solidFill>
                  <a:srgbClr val="0070C0"/>
                </a:solidFill>
              </a:rPr>
              <a:t>NLO</a:t>
            </a:r>
          </a:p>
        </p:txBody>
      </p:sp>
    </p:spTree>
    <p:extLst>
      <p:ext uri="{BB962C8B-B14F-4D97-AF65-F5344CB8AC3E}">
        <p14:creationId xmlns:p14="http://schemas.microsoft.com/office/powerpoint/2010/main" val="626570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683568" y="1369981"/>
            <a:ext cx="3600400" cy="3887083"/>
          </a:xfrm>
          <a:prstGeom prst="rect">
            <a:avLst/>
          </a:prstGeom>
        </p:spPr>
      </p:pic>
      <p:pic>
        <p:nvPicPr>
          <p:cNvPr id="6" name="图片 5"/>
          <p:cNvPicPr>
            <a:picLocks noChangeAspect="1"/>
          </p:cNvPicPr>
          <p:nvPr/>
        </p:nvPicPr>
        <p:blipFill>
          <a:blip r:embed="rId4"/>
          <a:stretch>
            <a:fillRect/>
          </a:stretch>
        </p:blipFill>
        <p:spPr>
          <a:xfrm>
            <a:off x="4650162" y="2471563"/>
            <a:ext cx="4487823" cy="3335870"/>
          </a:xfrm>
          <a:prstGeom prst="rect">
            <a:avLst/>
          </a:prstGeom>
        </p:spPr>
      </p:pic>
      <p:sp>
        <p:nvSpPr>
          <p:cNvPr id="4" name="TextBox 4"/>
          <p:cNvSpPr txBox="1"/>
          <p:nvPr/>
        </p:nvSpPr>
        <p:spPr>
          <a:xfrm>
            <a:off x="179512" y="5391146"/>
            <a:ext cx="4392488" cy="646331"/>
          </a:xfrm>
          <a:prstGeom prst="rect">
            <a:avLst/>
          </a:prstGeom>
          <a:noFill/>
        </p:spPr>
        <p:txBody>
          <a:bodyPr wrap="square" rtlCol="0">
            <a:spAutoFit/>
          </a:bodyPr>
          <a:lstStyle>
            <a:defPPr>
              <a:defRPr lang="zh-CN"/>
            </a:defPPr>
            <a:lvl1pPr marL="214313" indent="-214313">
              <a:buFont typeface="Arial" panose="020B0604020202020204" pitchFamily="34" charset="0"/>
              <a:buChar char="•"/>
              <a:defRPr sz="2400" b="1"/>
            </a:lvl1pPr>
          </a:lstStyle>
          <a:p>
            <a:pPr marL="0" indent="0">
              <a:buNone/>
            </a:pPr>
            <a:r>
              <a:rPr lang="en-US" altLang="zh-CN" sz="1800" dirty="0"/>
              <a:t>The comparison of the </a:t>
            </a:r>
            <a:r>
              <a:rPr lang="en-US" altLang="zh-CN" sz="1800" dirty="0" smtClean="0"/>
              <a:t>jet-veto NLO </a:t>
            </a:r>
            <a:r>
              <a:rPr lang="en-US" altLang="zh-CN" sz="1800" dirty="0"/>
              <a:t>and jet-veto  NLO+NNLL  </a:t>
            </a:r>
            <a:r>
              <a:rPr lang="en-US" altLang="zh-CN" sz="1800" dirty="0" err="1" smtClean="0"/>
              <a:t>resummation</a:t>
            </a:r>
            <a:endParaRPr lang="en-US" altLang="zh-CN" sz="1800" dirty="0" smtClean="0"/>
          </a:p>
        </p:txBody>
      </p:sp>
      <p:sp>
        <p:nvSpPr>
          <p:cNvPr id="2" name="矩形 1"/>
          <p:cNvSpPr/>
          <p:nvPr/>
        </p:nvSpPr>
        <p:spPr>
          <a:xfrm>
            <a:off x="4812117" y="5993872"/>
            <a:ext cx="4163912" cy="400110"/>
          </a:xfrm>
          <a:prstGeom prst="rect">
            <a:avLst/>
          </a:prstGeom>
          <a:noFill/>
        </p:spPr>
        <p:txBody>
          <a:bodyPr wrap="square" rtlCol="0">
            <a:spAutoFit/>
          </a:bodyPr>
          <a:lstStyle/>
          <a:p>
            <a:r>
              <a:rPr lang="zh-CN" altLang="en-US" sz="2000" b="1" dirty="0"/>
              <a:t>The </a:t>
            </a:r>
            <a:r>
              <a:rPr lang="zh-CN" altLang="en-US" sz="2000" b="1" dirty="0" smtClean="0"/>
              <a:t>invariant </a:t>
            </a:r>
            <a:r>
              <a:rPr lang="zh-CN" altLang="en-US" sz="2000" b="1" dirty="0"/>
              <a:t>mass </a:t>
            </a:r>
            <a:r>
              <a:rPr lang="en-US" altLang="zh-CN" sz="2000" b="1" dirty="0" smtClean="0"/>
              <a:t>d</a:t>
            </a:r>
            <a:r>
              <a:rPr lang="zh-CN" altLang="en-US" sz="2000" b="1" dirty="0" smtClean="0"/>
              <a:t>istributions</a:t>
            </a:r>
            <a:endParaRPr lang="zh-CN" altLang="en-US" sz="2000" b="1" dirty="0"/>
          </a:p>
        </p:txBody>
      </p:sp>
      <p:sp>
        <p:nvSpPr>
          <p:cNvPr id="7" name="标题 1"/>
          <p:cNvSpPr>
            <a:spLocks noGrp="1"/>
          </p:cNvSpPr>
          <p:nvPr>
            <p:ph type="title"/>
          </p:nvPr>
        </p:nvSpPr>
        <p:spPr>
          <a:xfrm>
            <a:off x="0" y="-13745"/>
            <a:ext cx="9144000" cy="81112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altLang="zh-CN" sz="2800" b="1" cap="none" dirty="0" err="1" smtClean="0">
                <a:solidFill>
                  <a:srgbClr val="006600"/>
                </a:solidFill>
                <a:latin typeface="Arial" pitchFamily="34" charset="0"/>
                <a:ea typeface="宋体" pitchFamily="2" charset="-122"/>
                <a:cs typeface="+mn-cs"/>
              </a:rPr>
              <a:t>Resummed</a:t>
            </a:r>
            <a:r>
              <a:rPr lang="en-US" altLang="zh-CN" sz="2800" b="1" cap="none" dirty="0" smtClean="0">
                <a:solidFill>
                  <a:srgbClr val="006600"/>
                </a:solidFill>
                <a:latin typeface="Arial" pitchFamily="34" charset="0"/>
                <a:ea typeface="宋体" pitchFamily="2" charset="-122"/>
                <a:cs typeface="+mn-cs"/>
              </a:rPr>
              <a:t> Prediction</a:t>
            </a:r>
            <a:endParaRPr lang="zh-CN" altLang="en-US" sz="2800" b="1" cap="none" dirty="0">
              <a:solidFill>
                <a:srgbClr val="006600"/>
              </a:solidFill>
              <a:latin typeface="Arial"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8" name="矩形 7"/>
              <p:cNvSpPr/>
              <p:nvPr/>
            </p:nvSpPr>
            <p:spPr>
              <a:xfrm>
                <a:off x="5853692" y="1390584"/>
                <a:ext cx="2080762" cy="89454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m:rPr>
                              <m:sty m:val="p"/>
                            </m:rPr>
                            <a:rPr lang="en-US" altLang="zh-CN" sz="2400" b="0" i="1">
                              <a:latin typeface="Cambria Math" panose="02040503050406030204" pitchFamily="18" charset="0"/>
                            </a:rPr>
                            <m:t>α</m:t>
                          </m:r>
                        </m:e>
                        <m:sub>
                          <m:r>
                            <m:rPr>
                              <m:sty m:val="p"/>
                            </m:rPr>
                            <a:rPr lang="en-US" altLang="zh-CN" sz="2400" b="0" i="1">
                              <a:latin typeface="Cambria Math" panose="02040503050406030204" pitchFamily="18" charset="0"/>
                            </a:rPr>
                            <m:t>s</m:t>
                          </m:r>
                        </m:sub>
                        <m:sup>
                          <m:r>
                            <m:rPr>
                              <m:sty m:val="p"/>
                            </m:rPr>
                            <a:rPr lang="en-US" altLang="zh-CN" sz="2400" b="0" i="1">
                              <a:latin typeface="Cambria Math" panose="02040503050406030204" pitchFamily="18" charset="0"/>
                            </a:rPr>
                            <m:t>n</m:t>
                          </m:r>
                        </m:sup>
                      </m:sSubSup>
                      <m:sSup>
                        <m:sSupPr>
                          <m:ctrlPr>
                            <a:rPr lang="en-US" altLang="zh-CN" sz="2400" i="1">
                              <a:latin typeface="Cambria Math" panose="02040503050406030204" pitchFamily="18" charset="0"/>
                            </a:rPr>
                          </m:ctrlPr>
                        </m:sSupPr>
                        <m:e>
                          <m:func>
                            <m:funcPr>
                              <m:ctrlPr>
                                <a:rPr lang="en-US" altLang="zh-CN" sz="2400" i="1">
                                  <a:latin typeface="Cambria Math" panose="02040503050406030204" pitchFamily="18" charset="0"/>
                                </a:rPr>
                              </m:ctrlPr>
                            </m:funcPr>
                            <m:fName>
                              <m:sSup>
                                <m:sSupPr>
                                  <m:ctrlPr>
                                    <a:rPr lang="en-US" altLang="zh-CN" sz="2400" i="1">
                                      <a:latin typeface="Cambria Math" panose="02040503050406030204" pitchFamily="18" charset="0"/>
                                    </a:rPr>
                                  </m:ctrlPr>
                                </m:sSupPr>
                                <m:e>
                                  <m:r>
                                    <m:rPr>
                                      <m:sty m:val="p"/>
                                    </m:rPr>
                                    <a:rPr lang="en-US" altLang="zh-CN" sz="2400" b="0">
                                      <a:latin typeface="Cambria Math" panose="02040503050406030204" pitchFamily="18" charset="0"/>
                                    </a:rPr>
                                    <m:t>ln</m:t>
                                  </m:r>
                                </m:e>
                                <m:sup>
                                  <m:r>
                                    <m:rPr>
                                      <m:sty m:val="p"/>
                                    </m:rPr>
                                    <a:rPr lang="en-US" altLang="zh-CN" sz="2400" b="0" i="1">
                                      <a:latin typeface="Cambria Math" panose="02040503050406030204" pitchFamily="18" charset="0"/>
                                    </a:rPr>
                                    <m:t>k</m:t>
                                  </m:r>
                                </m:sup>
                              </m:sSup>
                              <m:r>
                                <a:rPr lang="en-US" altLang="zh-CN" sz="2400" b="0">
                                  <a:latin typeface="Cambria Math" panose="02040503050406030204" pitchFamily="18" charset="0"/>
                                </a:rPr>
                                <m:t>(</m:t>
                              </m:r>
                            </m:fName>
                            <m:e>
                              <m:f>
                                <m:fPr>
                                  <m:ctrlPr>
                                    <a:rPr lang="en-US" altLang="zh-CN" sz="2400" i="1">
                                      <a:latin typeface="Cambria Math" panose="02040503050406030204" pitchFamily="18" charset="0"/>
                                    </a:rPr>
                                  </m:ctrlPr>
                                </m:fPr>
                                <m:num>
                                  <m:sSubSup>
                                    <m:sSubSupPr>
                                      <m:ctrlPr>
                                        <a:rPr lang="en-US" altLang="zh-CN" sz="2400" i="1">
                                          <a:latin typeface="Cambria Math" panose="02040503050406030204" pitchFamily="18" charset="0"/>
                                        </a:rPr>
                                      </m:ctrlPr>
                                    </m:sSubSupPr>
                                    <m:e>
                                      <m:r>
                                        <m:rPr>
                                          <m:sty m:val="p"/>
                                        </m:rPr>
                                        <a:rPr lang="en-US" altLang="zh-CN" sz="2400" b="0" i="1">
                                          <a:latin typeface="Cambria Math" panose="02040503050406030204" pitchFamily="18" charset="0"/>
                                        </a:rPr>
                                        <m:t>p</m:t>
                                      </m:r>
                                    </m:e>
                                    <m:sub>
                                      <m:r>
                                        <m:rPr>
                                          <m:sty m:val="p"/>
                                        </m:rPr>
                                        <a:rPr lang="en-US" altLang="zh-CN" sz="2400" b="0" i="1">
                                          <a:latin typeface="Cambria Math" panose="02040503050406030204" pitchFamily="18" charset="0"/>
                                        </a:rPr>
                                        <m:t>T</m:t>
                                      </m:r>
                                    </m:sub>
                                    <m:sup>
                                      <m:r>
                                        <m:rPr>
                                          <m:sty m:val="p"/>
                                        </m:rPr>
                                        <a:rPr lang="en-US" altLang="zh-CN" sz="2400" b="0" i="1">
                                          <a:latin typeface="Cambria Math" panose="02040503050406030204" pitchFamily="18" charset="0"/>
                                        </a:rPr>
                                        <m:t>veto</m:t>
                                      </m:r>
                                    </m:sup>
                                  </m:sSubSup>
                                </m:num>
                                <m:den>
                                  <m:r>
                                    <m:rPr>
                                      <m:sty m:val="p"/>
                                    </m:rPr>
                                    <a:rPr lang="en-US" altLang="zh-CN" sz="2400" b="0" i="1">
                                      <a:latin typeface="Cambria Math" panose="02040503050406030204" pitchFamily="18" charset="0"/>
                                    </a:rPr>
                                    <m:t>Q</m:t>
                                  </m:r>
                                </m:den>
                              </m:f>
                              <m:r>
                                <a:rPr lang="en-US" altLang="zh-CN" sz="2400" b="0">
                                  <a:latin typeface="Cambria Math" panose="02040503050406030204" pitchFamily="18" charset="0"/>
                                </a:rPr>
                                <m:t>)</m:t>
                              </m:r>
                            </m:e>
                          </m:func>
                        </m:e>
                        <m:sup>
                          <m:r>
                            <a:rPr lang="en-US" altLang="zh-CN" sz="2400" b="0">
                              <a:latin typeface="Cambria Math" panose="02040503050406030204" pitchFamily="18" charset="0"/>
                            </a:rPr>
                            <m:t> </m:t>
                          </m:r>
                        </m:sup>
                      </m:sSup>
                    </m:oMath>
                  </m:oMathPara>
                </a14:m>
                <a:endParaRPr lang="en-US" altLang="zh-CN" sz="2400" dirty="0"/>
              </a:p>
            </p:txBody>
          </p:sp>
        </mc:Choice>
        <mc:Fallback xmlns="">
          <p:sp>
            <p:nvSpPr>
              <p:cNvPr id="8" name="矩形 7"/>
              <p:cNvSpPr>
                <a:spLocks noRot="1" noChangeAspect="1" noMove="1" noResize="1" noEditPoints="1" noAdjustHandles="1" noChangeArrowheads="1" noChangeShapeType="1" noTextEdit="1"/>
              </p:cNvSpPr>
              <p:nvPr/>
            </p:nvSpPr>
            <p:spPr>
              <a:xfrm>
                <a:off x="5853692" y="1390584"/>
                <a:ext cx="2080762" cy="894540"/>
              </a:xfrm>
              <a:prstGeom prst="rect">
                <a:avLst/>
              </a:prstGeom>
              <a:blipFill rotWithShape="0">
                <a:blip r:embed="rId5"/>
                <a:stretch>
                  <a:fillRect/>
                </a:stretch>
              </a:blipFill>
            </p:spPr>
            <p:txBody>
              <a:bodyPr/>
              <a:lstStyle/>
              <a:p>
                <a:r>
                  <a:rPr lang="zh-CN" altLang="en-US">
                    <a:noFill/>
                  </a:rPr>
                  <a:t> </a:t>
                </a:r>
              </a:p>
            </p:txBody>
          </p:sp>
        </mc:Fallback>
      </mc:AlternateContent>
      <p:sp>
        <p:nvSpPr>
          <p:cNvPr id="9" name="矩形 8"/>
          <p:cNvSpPr/>
          <p:nvPr/>
        </p:nvSpPr>
        <p:spPr>
          <a:xfrm>
            <a:off x="1519734" y="799151"/>
            <a:ext cx="7632848" cy="369332"/>
          </a:xfrm>
          <a:prstGeom prst="rect">
            <a:avLst/>
          </a:prstGeom>
        </p:spPr>
        <p:txBody>
          <a:bodyPr wrap="square">
            <a:spAutoFit/>
          </a:bodyPr>
          <a:lstStyle/>
          <a:p>
            <a:r>
              <a:rPr lang="en-US" altLang="zh-CN" b="1" dirty="0" smtClean="0">
                <a:solidFill>
                  <a:srgbClr val="7030A0"/>
                </a:solidFill>
              </a:rPr>
              <a:t>WY</a:t>
            </a:r>
            <a:r>
              <a:rPr lang="zh-CN" altLang="en-US" b="1" dirty="0" smtClean="0">
                <a:solidFill>
                  <a:srgbClr val="7030A0"/>
                </a:solidFill>
              </a:rPr>
              <a:t>, </a:t>
            </a:r>
            <a:r>
              <a:rPr lang="zh-CN" altLang="en-US" b="1" dirty="0">
                <a:solidFill>
                  <a:srgbClr val="7030A0"/>
                </a:solidFill>
              </a:rPr>
              <a:t>Chong Sheng Li, Ze Long Liu</a:t>
            </a:r>
            <a:r>
              <a:rPr lang="en-US" altLang="zh-CN" b="1" dirty="0">
                <a:solidFill>
                  <a:srgbClr val="7030A0"/>
                </a:solidFill>
              </a:rPr>
              <a:t>, arXiv:1504.00509 [</a:t>
            </a:r>
            <a:r>
              <a:rPr lang="en-US" altLang="zh-CN" b="1" dirty="0" err="1">
                <a:solidFill>
                  <a:srgbClr val="7030A0"/>
                </a:solidFill>
              </a:rPr>
              <a:t>hep-ph</a:t>
            </a:r>
            <a:r>
              <a:rPr lang="en-US" altLang="zh-CN" b="1" dirty="0">
                <a:solidFill>
                  <a:srgbClr val="7030A0"/>
                </a:solidFill>
              </a:rPr>
              <a:t>]</a:t>
            </a:r>
            <a:endParaRPr lang="zh-CN" altLang="en-US" b="1" dirty="0">
              <a:solidFill>
                <a:srgbClr val="7030A0"/>
              </a:solidFill>
            </a:endParaRPr>
          </a:p>
        </p:txBody>
      </p:sp>
    </p:spTree>
    <p:extLst>
      <p:ext uri="{BB962C8B-B14F-4D97-AF65-F5344CB8AC3E}">
        <p14:creationId xmlns:p14="http://schemas.microsoft.com/office/powerpoint/2010/main" val="3070904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866670" y="548680"/>
            <a:ext cx="5472608" cy="62205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altLang="zh-CN" sz="2800" b="1" cap="none" dirty="0" err="1" smtClean="0">
                <a:solidFill>
                  <a:srgbClr val="006600"/>
                </a:solidFill>
                <a:latin typeface="Arial" pitchFamily="34" charset="0"/>
                <a:ea typeface="宋体" pitchFamily="2" charset="-122"/>
                <a:cs typeface="+mn-cs"/>
              </a:rPr>
              <a:t>Resummed</a:t>
            </a:r>
            <a:r>
              <a:rPr lang="en-US" altLang="zh-CN" sz="2800" b="1" cap="none" dirty="0" smtClean="0">
                <a:solidFill>
                  <a:srgbClr val="006600"/>
                </a:solidFill>
                <a:latin typeface="Arial" pitchFamily="34" charset="0"/>
                <a:ea typeface="宋体" pitchFamily="2" charset="-122"/>
                <a:cs typeface="+mn-cs"/>
              </a:rPr>
              <a:t> Prediction</a:t>
            </a:r>
            <a:endParaRPr lang="zh-CN" altLang="en-US" sz="2800" b="1" cap="none" dirty="0">
              <a:solidFill>
                <a:srgbClr val="006600"/>
              </a:solidFill>
              <a:latin typeface="Arial" pitchFamily="34" charset="0"/>
              <a:ea typeface="宋体" pitchFamily="2" charset="-122"/>
              <a:cs typeface="+mn-cs"/>
            </a:endParaRPr>
          </a:p>
        </p:txBody>
      </p:sp>
      <mc:AlternateContent xmlns:mc="http://schemas.openxmlformats.org/markup-compatibility/2006">
        <mc:Choice xmlns:a14="http://schemas.microsoft.com/office/drawing/2010/main" Requires="a14">
          <p:sp>
            <p:nvSpPr>
              <p:cNvPr id="7" name="TextBox 6"/>
              <p:cNvSpPr txBox="1"/>
              <p:nvPr/>
            </p:nvSpPr>
            <p:spPr>
              <a:xfrm>
                <a:off x="197664" y="3021528"/>
                <a:ext cx="3774261" cy="1017907"/>
              </a:xfrm>
              <a:prstGeom prst="rect">
                <a:avLst/>
              </a:prstGeom>
              <a:noFill/>
            </p:spPr>
            <p:txBody>
              <a:bodyPr wrap="square" rtlCol="0">
                <a:spAutoFit/>
              </a:bodyPr>
              <a:lstStyle>
                <a:defPPr>
                  <a:defRPr lang="zh-CN"/>
                </a:defPPr>
                <a:lvl1pPr marL="214313" indent="-214313">
                  <a:buFont typeface="Arial" panose="020B0604020202020204" pitchFamily="34" charset="0"/>
                  <a:buChar char="•"/>
                  <a:defRPr sz="2400" b="1"/>
                </a:lvl1pPr>
              </a:lstStyle>
              <a:p>
                <a:pPr marL="0" indent="0">
                  <a:buNone/>
                </a:pPr>
                <a:r>
                  <a:rPr lang="en-US" altLang="zh-CN" sz="2000" dirty="0"/>
                  <a:t>The NLL and NNLL jet vetoed with different jet veto </a:t>
                </a:r>
                <a14:m>
                  <m:oMath xmlns:m="http://schemas.openxmlformats.org/officeDocument/2006/math">
                    <m:sSubSup>
                      <m:sSubSupPr>
                        <m:ctrlPr>
                          <a:rPr lang="en-US" altLang="zh-CN" sz="2000" i="1">
                            <a:latin typeface="Cambria Math" panose="02040503050406030204" pitchFamily="18" charset="0"/>
                          </a:rPr>
                        </m:ctrlPr>
                      </m:sSubSupPr>
                      <m:e>
                        <m:r>
                          <a:rPr lang="en-US" altLang="zh-CN" sz="2000">
                            <a:latin typeface="Cambria Math" panose="02040503050406030204" pitchFamily="18" charset="0"/>
                          </a:rPr>
                          <m:t>𝑝</m:t>
                        </m:r>
                      </m:e>
                      <m:sub>
                        <m:r>
                          <a:rPr lang="en-US" altLang="zh-CN" sz="2000">
                            <a:latin typeface="Cambria Math" panose="02040503050406030204" pitchFamily="18" charset="0"/>
                          </a:rPr>
                          <m:t>𝑇</m:t>
                        </m:r>
                      </m:sub>
                      <m:sup>
                        <m:r>
                          <a:rPr lang="en-US" altLang="zh-CN" sz="2000">
                            <a:latin typeface="Cambria Math" panose="02040503050406030204" pitchFamily="18" charset="0"/>
                          </a:rPr>
                          <m:t>𝑣𝑒𝑡𝑜</m:t>
                        </m:r>
                      </m:sup>
                    </m:sSubSup>
                  </m:oMath>
                </a14:m>
                <a:r>
                  <a:rPr lang="en-US" altLang="zh-CN" sz="2000" dirty="0"/>
                  <a:t> </a:t>
                </a:r>
                <a:endParaRPr lang="en-US" altLang="zh-CN" sz="2000" dirty="0" smtClean="0"/>
              </a:p>
              <a:p>
                <a:pPr marL="0" indent="0">
                  <a:buNone/>
                </a:pPr>
                <a:r>
                  <a:rPr lang="en-US" altLang="zh-CN" sz="2000" dirty="0" smtClean="0"/>
                  <a:t>and </a:t>
                </a:r>
                <a:r>
                  <a:rPr lang="en-US" altLang="zh-CN" sz="2000" dirty="0"/>
                  <a:t>jet radius R. </a:t>
                </a:r>
                <a:endParaRPr lang="zh-CN" altLang="en-US" sz="2000" dirty="0"/>
              </a:p>
            </p:txBody>
          </p:sp>
        </mc:Choice>
        <mc:Fallback>
          <p:sp>
            <p:nvSpPr>
              <p:cNvPr id="7" name="TextBox 6"/>
              <p:cNvSpPr txBox="1">
                <a:spLocks noRot="1" noChangeAspect="1" noMove="1" noResize="1" noEditPoints="1" noAdjustHandles="1" noChangeArrowheads="1" noChangeShapeType="1" noTextEdit="1"/>
              </p:cNvSpPr>
              <p:nvPr/>
            </p:nvSpPr>
            <p:spPr>
              <a:xfrm>
                <a:off x="197664" y="3021528"/>
                <a:ext cx="3774261" cy="1017907"/>
              </a:xfrm>
              <a:prstGeom prst="rect">
                <a:avLst/>
              </a:prstGeom>
              <a:blipFill rotWithShape="0">
                <a:blip r:embed="rId3"/>
                <a:stretch>
                  <a:fillRect l="-1613" t="-2994" r="-1935" b="-10180"/>
                </a:stretch>
              </a:blipFill>
            </p:spPr>
            <p:txBody>
              <a:bodyPr/>
              <a:lstStyle/>
              <a:p>
                <a:r>
                  <a:rPr lang="zh-CN" altLang="en-US">
                    <a:noFill/>
                  </a:rPr>
                  <a:t> </a:t>
                </a:r>
              </a:p>
            </p:txBody>
          </p:sp>
        </mc:Fallback>
      </mc:AlternateContent>
      <p:pic>
        <p:nvPicPr>
          <p:cNvPr id="6" name="图片 5"/>
          <p:cNvPicPr>
            <a:picLocks noChangeAspect="1"/>
          </p:cNvPicPr>
          <p:nvPr/>
        </p:nvPicPr>
        <p:blipFill>
          <a:blip r:embed="rId4"/>
          <a:stretch>
            <a:fillRect/>
          </a:stretch>
        </p:blipFill>
        <p:spPr>
          <a:xfrm>
            <a:off x="3971925" y="1772816"/>
            <a:ext cx="5172075" cy="3857625"/>
          </a:xfrm>
          <a:prstGeom prst="rect">
            <a:avLst/>
          </a:prstGeom>
        </p:spPr>
      </p:pic>
      <p:pic>
        <p:nvPicPr>
          <p:cNvPr id="10" name="图片 9"/>
          <p:cNvPicPr>
            <a:picLocks noChangeAspect="1"/>
          </p:cNvPicPr>
          <p:nvPr/>
        </p:nvPicPr>
        <p:blipFill>
          <a:blip r:embed="rId5"/>
          <a:stretch>
            <a:fillRect/>
          </a:stretch>
        </p:blipFill>
        <p:spPr>
          <a:xfrm>
            <a:off x="508406" y="4292012"/>
            <a:ext cx="3152775" cy="542925"/>
          </a:xfrm>
          <a:prstGeom prst="rect">
            <a:avLst/>
          </a:prstGeom>
        </p:spPr>
      </p:pic>
    </p:spTree>
    <p:extLst>
      <p:ext uri="{BB962C8B-B14F-4D97-AF65-F5344CB8AC3E}">
        <p14:creationId xmlns:p14="http://schemas.microsoft.com/office/powerpoint/2010/main" val="622273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1105649" y="4631251"/>
            <a:ext cx="2321973" cy="124873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1"/>
          <p:cNvSpPr>
            <a:spLocks noGrp="1"/>
          </p:cNvSpPr>
          <p:nvPr>
            <p:ph type="title"/>
          </p:nvPr>
        </p:nvSpPr>
        <p:spPr>
          <a:xfrm>
            <a:off x="2230574" y="200378"/>
            <a:ext cx="4608512" cy="434218"/>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fontScale="90000"/>
          </a:bodyPr>
          <a:lstStyle/>
          <a:p>
            <a:pPr algn="l" fontAlgn="base">
              <a:spcAft>
                <a:spcPct val="0"/>
              </a:spcAft>
            </a:pPr>
            <a:r>
              <a:rPr lang="en-US" altLang="zh-CN" sz="2400" b="1" cap="none" dirty="0" smtClean="0">
                <a:solidFill>
                  <a:srgbClr val="006600"/>
                </a:solidFill>
                <a:latin typeface="Arial" pitchFamily="34" charset="0"/>
                <a:ea typeface="+mn-ea"/>
                <a:cs typeface="+mn-cs"/>
              </a:rPr>
              <a:t>Compare With POWHEG+PYTHIA</a:t>
            </a:r>
            <a:endParaRPr lang="zh-CN" altLang="en-US" sz="2400" b="1" cap="none" dirty="0">
              <a:solidFill>
                <a:srgbClr val="006600"/>
              </a:solidFill>
              <a:latin typeface="Arial" pitchFamily="34" charset="0"/>
              <a:ea typeface="+mn-ea"/>
              <a:cs typeface="+mn-cs"/>
            </a:endParaRPr>
          </a:p>
        </p:txBody>
      </p:sp>
      <p:pic>
        <p:nvPicPr>
          <p:cNvPr id="10" name="图片 9"/>
          <p:cNvPicPr>
            <a:picLocks noChangeAspect="1"/>
          </p:cNvPicPr>
          <p:nvPr/>
        </p:nvPicPr>
        <p:blipFill>
          <a:blip r:embed="rId3"/>
          <a:stretch>
            <a:fillRect/>
          </a:stretch>
        </p:blipFill>
        <p:spPr>
          <a:xfrm>
            <a:off x="4534830" y="3860874"/>
            <a:ext cx="4300584" cy="3221665"/>
          </a:xfrm>
          <a:prstGeom prst="rect">
            <a:avLst/>
          </a:prstGeom>
        </p:spPr>
      </p:pic>
      <p:cxnSp>
        <p:nvCxnSpPr>
          <p:cNvPr id="13" name="直接连接符 12"/>
          <p:cNvCxnSpPr/>
          <p:nvPr/>
        </p:nvCxnSpPr>
        <p:spPr>
          <a:xfrm>
            <a:off x="1709099" y="1340768"/>
            <a:ext cx="5214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4"/>
          <a:stretch>
            <a:fillRect/>
          </a:stretch>
        </p:blipFill>
        <p:spPr>
          <a:xfrm>
            <a:off x="270790" y="836712"/>
            <a:ext cx="3653138" cy="3463716"/>
          </a:xfrm>
          <a:prstGeom prst="rect">
            <a:avLst/>
          </a:prstGeom>
        </p:spPr>
      </p:pic>
      <p:pic>
        <p:nvPicPr>
          <p:cNvPr id="16" name="图片 15"/>
          <p:cNvPicPr>
            <a:picLocks noChangeAspect="1"/>
          </p:cNvPicPr>
          <p:nvPr/>
        </p:nvPicPr>
        <p:blipFill>
          <a:blip r:embed="rId5"/>
          <a:stretch>
            <a:fillRect/>
          </a:stretch>
        </p:blipFill>
        <p:spPr>
          <a:xfrm>
            <a:off x="4564529" y="613047"/>
            <a:ext cx="4241186" cy="3316637"/>
          </a:xfrm>
          <a:prstGeom prst="rect">
            <a:avLst/>
          </a:prstGeom>
        </p:spPr>
      </p:pic>
      <p:sp>
        <p:nvSpPr>
          <p:cNvPr id="17" name="矩形 16"/>
          <p:cNvSpPr/>
          <p:nvPr/>
        </p:nvSpPr>
        <p:spPr>
          <a:xfrm>
            <a:off x="60717" y="5962808"/>
            <a:ext cx="4339714" cy="923330"/>
          </a:xfrm>
          <a:prstGeom prst="rect">
            <a:avLst/>
          </a:prstGeom>
        </p:spPr>
        <p:txBody>
          <a:bodyPr wrap="none">
            <a:spAutoFit/>
          </a:bodyPr>
          <a:lstStyle/>
          <a:p>
            <a:r>
              <a:rPr lang="en-US" altLang="zh-CN" b="1" dirty="0">
                <a:solidFill>
                  <a:srgbClr val="7030A0"/>
                </a:solidFill>
              </a:rPr>
              <a:t>P. </a:t>
            </a:r>
            <a:r>
              <a:rPr lang="en-US" altLang="zh-CN" b="1" dirty="0" err="1">
                <a:solidFill>
                  <a:srgbClr val="7030A0"/>
                </a:solidFill>
              </a:rPr>
              <a:t>Jaiswal</a:t>
            </a:r>
            <a:r>
              <a:rPr lang="en-US" altLang="zh-CN" b="1" dirty="0">
                <a:solidFill>
                  <a:srgbClr val="7030A0"/>
                </a:solidFill>
              </a:rPr>
              <a:t>, T. </a:t>
            </a:r>
            <a:r>
              <a:rPr lang="en-US" altLang="zh-CN" b="1" dirty="0" err="1">
                <a:solidFill>
                  <a:srgbClr val="7030A0"/>
                </a:solidFill>
              </a:rPr>
              <a:t>Okui</a:t>
            </a:r>
            <a:r>
              <a:rPr lang="en-US" altLang="zh-CN" b="1" dirty="0">
                <a:solidFill>
                  <a:srgbClr val="7030A0"/>
                </a:solidFill>
              </a:rPr>
              <a:t>, PRD.90.073009</a:t>
            </a:r>
          </a:p>
          <a:p>
            <a:r>
              <a:rPr lang="en-US" altLang="zh-CN" b="1" dirty="0" smtClean="0">
                <a:solidFill>
                  <a:srgbClr val="7030A0"/>
                </a:solidFill>
              </a:rPr>
              <a:t>WY</a:t>
            </a:r>
            <a:r>
              <a:rPr lang="zh-CN" altLang="en-US" b="1" dirty="0" smtClean="0">
                <a:solidFill>
                  <a:srgbClr val="7030A0"/>
                </a:solidFill>
              </a:rPr>
              <a:t>, C</a:t>
            </a:r>
            <a:r>
              <a:rPr lang="en-US" altLang="zh-CN" b="1" dirty="0">
                <a:solidFill>
                  <a:srgbClr val="7030A0"/>
                </a:solidFill>
              </a:rPr>
              <a:t>-</a:t>
            </a:r>
            <a:r>
              <a:rPr lang="zh-CN" altLang="en-US" b="1" dirty="0" smtClean="0">
                <a:solidFill>
                  <a:srgbClr val="7030A0"/>
                </a:solidFill>
              </a:rPr>
              <a:t>S</a:t>
            </a:r>
            <a:r>
              <a:rPr lang="en-US" altLang="zh-CN" b="1" dirty="0" smtClean="0">
                <a:solidFill>
                  <a:srgbClr val="7030A0"/>
                </a:solidFill>
              </a:rPr>
              <a:t>.</a:t>
            </a:r>
            <a:r>
              <a:rPr lang="zh-CN" altLang="en-US" b="1" dirty="0" smtClean="0">
                <a:solidFill>
                  <a:srgbClr val="7030A0"/>
                </a:solidFill>
              </a:rPr>
              <a:t> </a:t>
            </a:r>
            <a:r>
              <a:rPr lang="zh-CN" altLang="en-US" b="1" dirty="0">
                <a:solidFill>
                  <a:srgbClr val="7030A0"/>
                </a:solidFill>
              </a:rPr>
              <a:t>Li, </a:t>
            </a:r>
            <a:r>
              <a:rPr lang="zh-CN" altLang="en-US" b="1" dirty="0" smtClean="0">
                <a:solidFill>
                  <a:srgbClr val="7030A0"/>
                </a:solidFill>
              </a:rPr>
              <a:t>Z</a:t>
            </a:r>
            <a:r>
              <a:rPr lang="en-US" altLang="zh-CN" b="1" dirty="0" smtClean="0">
                <a:solidFill>
                  <a:srgbClr val="7030A0"/>
                </a:solidFill>
              </a:rPr>
              <a:t>-</a:t>
            </a:r>
            <a:r>
              <a:rPr lang="zh-CN" altLang="en-US" b="1" dirty="0" smtClean="0">
                <a:solidFill>
                  <a:srgbClr val="7030A0"/>
                </a:solidFill>
              </a:rPr>
              <a:t>L</a:t>
            </a:r>
            <a:r>
              <a:rPr lang="en-US" altLang="zh-CN" b="1" dirty="0" smtClean="0">
                <a:solidFill>
                  <a:srgbClr val="7030A0"/>
                </a:solidFill>
              </a:rPr>
              <a:t>. </a:t>
            </a:r>
            <a:r>
              <a:rPr lang="zh-CN" altLang="en-US" b="1" dirty="0" smtClean="0">
                <a:solidFill>
                  <a:srgbClr val="7030A0"/>
                </a:solidFill>
              </a:rPr>
              <a:t>Liu</a:t>
            </a:r>
            <a:r>
              <a:rPr lang="en-US" altLang="zh-CN" b="1" dirty="0">
                <a:solidFill>
                  <a:srgbClr val="7030A0"/>
                </a:solidFill>
              </a:rPr>
              <a:t>, </a:t>
            </a:r>
            <a:r>
              <a:rPr lang="en-US" altLang="zh-CN" b="1" dirty="0" smtClean="0">
                <a:solidFill>
                  <a:srgbClr val="7030A0"/>
                </a:solidFill>
              </a:rPr>
              <a:t>arXiv:1504.00509</a:t>
            </a:r>
            <a:endParaRPr lang="en-US" altLang="zh-CN" dirty="0" smtClean="0"/>
          </a:p>
          <a:p>
            <a:endParaRPr lang="zh-CN" altLang="en-US" dirty="0"/>
          </a:p>
        </p:txBody>
      </p:sp>
      <mc:AlternateContent xmlns:mc="http://schemas.openxmlformats.org/markup-compatibility/2006" xmlns:a14="http://schemas.microsoft.com/office/drawing/2010/main">
        <mc:Choice Requires="a14">
          <p:sp>
            <p:nvSpPr>
              <p:cNvPr id="19" name="矩形 18"/>
              <p:cNvSpPr/>
              <p:nvPr/>
            </p:nvSpPr>
            <p:spPr>
              <a:xfrm>
                <a:off x="1141295" y="4714156"/>
                <a:ext cx="2008755" cy="10155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𝜖</m:t>
                      </m:r>
                      <m:r>
                        <a:rPr lang="en-US" altLang="zh-CN" sz="3200" b="0" i="1" smtClean="0">
                          <a:latin typeface="Cambria Math" panose="02040503050406030204" pitchFamily="18" charset="0"/>
                        </a:rPr>
                        <m:t>=</m:t>
                      </m:r>
                      <m:f>
                        <m:fPr>
                          <m:ctrlPr>
                            <a:rPr lang="en-US" altLang="zh-CN" sz="3200" i="1">
                              <a:latin typeface="Cambria Math" panose="02040503050406030204" pitchFamily="18" charset="0"/>
                            </a:rPr>
                          </m:ctrlPr>
                        </m:fPr>
                        <m:num>
                          <m:sSub>
                            <m:sSubPr>
                              <m:ctrlPr>
                                <a:rPr lang="en-US" altLang="zh-CN" sz="3200" i="1">
                                  <a:solidFill>
                                    <a:srgbClr val="FF0000"/>
                                  </a:solidFill>
                                  <a:latin typeface="Cambria Math" panose="02040503050406030204" pitchFamily="18" charset="0"/>
                                </a:rPr>
                              </m:ctrlPr>
                            </m:sSubPr>
                            <m:e>
                              <m:r>
                                <a:rPr lang="en-US" altLang="zh-CN" sz="3200" i="1">
                                  <a:solidFill>
                                    <a:srgbClr val="FF0000"/>
                                  </a:solidFill>
                                  <a:latin typeface="Cambria Math" panose="02040503050406030204" pitchFamily="18" charset="0"/>
                                </a:rPr>
                                <m:t>𝜎</m:t>
                              </m:r>
                            </m:e>
                            <m:sub>
                              <m:r>
                                <a:rPr lang="en-US" altLang="zh-CN" sz="3200" i="1">
                                  <a:solidFill>
                                    <a:srgbClr val="FF0000"/>
                                  </a:solidFill>
                                  <a:latin typeface="Cambria Math" panose="02040503050406030204" pitchFamily="18" charset="0"/>
                                </a:rPr>
                                <m:t>𝑣𝑒𝑡𝑜</m:t>
                              </m:r>
                            </m:sub>
                          </m:sSub>
                        </m:num>
                        <m:den>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𝜎</m:t>
                              </m:r>
                            </m:e>
                            <m:sub>
                              <m:r>
                                <a:rPr lang="en-US" altLang="zh-CN" sz="3200" b="0" i="1" smtClean="0">
                                  <a:latin typeface="Cambria Math" panose="02040503050406030204" pitchFamily="18" charset="0"/>
                                </a:rPr>
                                <m:t>𝑡𝑜𝑡𝑎𝑙</m:t>
                              </m:r>
                            </m:sub>
                          </m:sSub>
                        </m:den>
                      </m:f>
                    </m:oMath>
                  </m:oMathPara>
                </a14:m>
                <a:endParaRPr lang="zh-CN" altLang="en-US" sz="3200" dirty="0"/>
              </a:p>
            </p:txBody>
          </p:sp>
        </mc:Choice>
        <mc:Fallback xmlns="">
          <p:sp>
            <p:nvSpPr>
              <p:cNvPr id="19" name="矩形 18"/>
              <p:cNvSpPr>
                <a:spLocks noRot="1" noChangeAspect="1" noMove="1" noResize="1" noEditPoints="1" noAdjustHandles="1" noChangeArrowheads="1" noChangeShapeType="1" noTextEdit="1"/>
              </p:cNvSpPr>
              <p:nvPr/>
            </p:nvSpPr>
            <p:spPr>
              <a:xfrm>
                <a:off x="1141295" y="4714156"/>
                <a:ext cx="2008755" cy="1015534"/>
              </a:xfrm>
              <a:prstGeom prst="rect">
                <a:avLst/>
              </a:prstGeom>
              <a:blipFill rotWithShape="0">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4396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0" y="116632"/>
            <a:ext cx="9144000" cy="506226"/>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p>
            <a:pPr fontAlgn="base">
              <a:spcAft>
                <a:spcPct val="0"/>
              </a:spcAft>
            </a:pPr>
            <a:r>
              <a:rPr lang="en-US" altLang="zh-CN" sz="2400" b="1" cap="none" dirty="0" smtClean="0">
                <a:solidFill>
                  <a:srgbClr val="006600"/>
                </a:solidFill>
                <a:latin typeface="Arial" pitchFamily="34" charset="0"/>
                <a:ea typeface="+mn-ea"/>
                <a:cs typeface="+mn-cs"/>
              </a:rPr>
              <a:t>Compare With </a:t>
            </a:r>
            <a:r>
              <a:rPr lang="en-US" altLang="zh-CN" sz="2400" b="1" cap="none" dirty="0" err="1" smtClean="0">
                <a:solidFill>
                  <a:srgbClr val="006600"/>
                </a:solidFill>
                <a:latin typeface="Arial" pitchFamily="34" charset="0"/>
                <a:ea typeface="+mn-ea"/>
                <a:cs typeface="+mn-cs"/>
              </a:rPr>
              <a:t>aMC@nlo+PYTHIA</a:t>
            </a:r>
            <a:endParaRPr lang="zh-CN" altLang="en-US" sz="2400" b="1" cap="none" dirty="0">
              <a:solidFill>
                <a:srgbClr val="006600"/>
              </a:solidFill>
              <a:latin typeface="Arial" pitchFamily="34" charset="0"/>
              <a:ea typeface="+mn-ea"/>
              <a:cs typeface="+mn-cs"/>
            </a:endParaRPr>
          </a:p>
        </p:txBody>
      </p:sp>
      <p:pic>
        <p:nvPicPr>
          <p:cNvPr id="5" name="图片 4"/>
          <p:cNvPicPr>
            <a:picLocks noChangeAspect="1"/>
          </p:cNvPicPr>
          <p:nvPr/>
        </p:nvPicPr>
        <p:blipFill>
          <a:blip r:embed="rId3"/>
          <a:stretch>
            <a:fillRect/>
          </a:stretch>
        </p:blipFill>
        <p:spPr>
          <a:xfrm>
            <a:off x="4597880" y="622858"/>
            <a:ext cx="4381647" cy="3259331"/>
          </a:xfrm>
          <a:prstGeom prst="rect">
            <a:avLst/>
          </a:prstGeom>
        </p:spPr>
      </p:pic>
      <p:pic>
        <p:nvPicPr>
          <p:cNvPr id="6" name="图片 5"/>
          <p:cNvPicPr>
            <a:picLocks noChangeAspect="1"/>
          </p:cNvPicPr>
          <p:nvPr/>
        </p:nvPicPr>
        <p:blipFill>
          <a:blip r:embed="rId4"/>
          <a:stretch>
            <a:fillRect/>
          </a:stretch>
        </p:blipFill>
        <p:spPr>
          <a:xfrm>
            <a:off x="4597880" y="3691999"/>
            <a:ext cx="4389558" cy="3274992"/>
          </a:xfrm>
          <a:prstGeom prst="rect">
            <a:avLst/>
          </a:prstGeom>
        </p:spPr>
      </p:pic>
      <p:pic>
        <p:nvPicPr>
          <p:cNvPr id="7" name="图片 6"/>
          <p:cNvPicPr>
            <a:picLocks noChangeAspect="1"/>
          </p:cNvPicPr>
          <p:nvPr/>
        </p:nvPicPr>
        <p:blipFill>
          <a:blip r:embed="rId5"/>
          <a:stretch>
            <a:fillRect/>
          </a:stretch>
        </p:blipFill>
        <p:spPr>
          <a:xfrm>
            <a:off x="250192" y="1711779"/>
            <a:ext cx="4183215" cy="3960440"/>
          </a:xfrm>
          <a:prstGeom prst="rect">
            <a:avLst/>
          </a:prstGeom>
        </p:spPr>
      </p:pic>
    </p:spTree>
    <p:extLst>
      <p:ext uri="{BB962C8B-B14F-4D97-AF65-F5344CB8AC3E}">
        <p14:creationId xmlns:p14="http://schemas.microsoft.com/office/powerpoint/2010/main" val="216554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332651" y="1774714"/>
            <a:ext cx="4248317" cy="100621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文本框 1"/>
              <p:cNvSpPr txBox="1"/>
              <p:nvPr/>
            </p:nvSpPr>
            <p:spPr>
              <a:xfrm>
                <a:off x="314230" y="2024255"/>
                <a:ext cx="426673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𝜎</m:t>
                          </m:r>
                        </m:e>
                        <m:sub>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exp</m:t>
                              </m:r>
                            </m:fName>
                            <m:e>
                              <m:r>
                                <a:rPr lang="en-US" altLang="zh-CN" sz="2400" i="1">
                                  <a:latin typeface="Cambria Math" panose="02040503050406030204" pitchFamily="18" charset="0"/>
                                </a:rPr>
                                <m:t> </m:t>
                              </m:r>
                            </m:e>
                          </m:func>
                        </m:sub>
                        <m:sup>
                          <m:r>
                            <m:rPr>
                              <m:sty m:val="p"/>
                            </m:rPr>
                            <a:rPr lang="en-US" altLang="zh-CN" sz="2400" i="1">
                              <a:latin typeface="Cambria Math" panose="02040503050406030204" pitchFamily="18" charset="0"/>
                            </a:rPr>
                            <m:t>veto</m:t>
                          </m:r>
                        </m:sup>
                      </m:sSubSup>
                      <m:r>
                        <a:rPr lang="en-US" altLang="zh-CN" sz="2400" b="0" i="1" smtClean="0">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𝜎</m:t>
                          </m:r>
                        </m:e>
                        <m:sub>
                          <m:r>
                            <a:rPr lang="en-US" altLang="zh-CN" sz="2400" i="1">
                              <a:latin typeface="Cambria Math" panose="02040503050406030204" pitchFamily="18" charset="0"/>
                            </a:rPr>
                            <m:t>𝑒𝑥𝑝</m:t>
                          </m:r>
                        </m:sub>
                        <m:sup>
                          <m:r>
                            <a:rPr lang="en-US" altLang="zh-CN" sz="2400" i="1">
                              <a:latin typeface="Cambria Math" panose="02040503050406030204" pitchFamily="18" charset="0"/>
                            </a:rPr>
                            <m:t>𝑖𝑛𝑐𝑙𝑢𝑠𝑖𝑣𝑒</m:t>
                          </m:r>
                        </m:sup>
                      </m:sSubSup>
                      <m:r>
                        <a:rPr lang="en-US" altLang="zh-CN" sz="2400" b="0" i="1" smtClean="0">
                          <a:latin typeface="Cambria Math" panose="02040503050406030204" pitchFamily="18" charset="0"/>
                        </a:rPr>
                        <m:t>×</m:t>
                      </m:r>
                      <m:r>
                        <a:rPr lang="en-US" altLang="zh-CN" sz="2800" i="1">
                          <a:latin typeface="Cambria Math" panose="02040503050406030204" pitchFamily="18" charset="0"/>
                        </a:rPr>
                        <m:t>𝜖</m:t>
                      </m:r>
                    </m:oMath>
                  </m:oMathPara>
                </a14:m>
                <a:endParaRPr lang="zh-CN" altLang="en-US" sz="2800" dirty="0"/>
              </a:p>
            </p:txBody>
          </p:sp>
        </mc:Choice>
        <mc:Fallback xmlns="">
          <p:sp>
            <p:nvSpPr>
              <p:cNvPr id="2" name="文本框 1"/>
              <p:cNvSpPr txBox="1">
                <a:spLocks noRot="1" noChangeAspect="1" noMove="1" noResize="1" noEditPoints="1" noAdjustHandles="1" noChangeArrowheads="1" noChangeShapeType="1" noTextEdit="1"/>
              </p:cNvSpPr>
              <p:nvPr/>
            </p:nvSpPr>
            <p:spPr>
              <a:xfrm>
                <a:off x="314230" y="2024255"/>
                <a:ext cx="4266738" cy="523220"/>
              </a:xfrm>
              <a:prstGeom prst="rect">
                <a:avLst/>
              </a:prstGeom>
              <a:blipFill rotWithShape="0">
                <a:blip r:embed="rId3"/>
                <a:stretch>
                  <a:fillRect/>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0" y="3693217"/>
            <a:ext cx="9205262" cy="3160272"/>
          </a:xfrm>
          <a:prstGeom prst="rect">
            <a:avLst/>
          </a:prstGeom>
        </p:spPr>
      </p:pic>
      <p:pic>
        <p:nvPicPr>
          <p:cNvPr id="7" name="图片 6"/>
          <p:cNvPicPr>
            <a:picLocks noChangeAspect="1"/>
          </p:cNvPicPr>
          <p:nvPr/>
        </p:nvPicPr>
        <p:blipFill>
          <a:blip r:embed="rId5"/>
          <a:stretch>
            <a:fillRect/>
          </a:stretch>
        </p:blipFill>
        <p:spPr>
          <a:xfrm>
            <a:off x="4932040" y="0"/>
            <a:ext cx="4010025" cy="3733800"/>
          </a:xfrm>
          <a:prstGeom prst="rect">
            <a:avLst/>
          </a:prstGeom>
        </p:spPr>
      </p:pic>
      <p:sp>
        <p:nvSpPr>
          <p:cNvPr id="21" name="标题 1"/>
          <p:cNvSpPr txBox="1">
            <a:spLocks/>
          </p:cNvSpPr>
          <p:nvPr/>
        </p:nvSpPr>
        <p:spPr>
          <a:xfrm>
            <a:off x="-1908720" y="634244"/>
            <a:ext cx="9144000" cy="506226"/>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base">
              <a:spcAft>
                <a:spcPct val="0"/>
              </a:spcAft>
            </a:pPr>
            <a:r>
              <a:rPr lang="en-US" altLang="zh-CN" sz="2400" b="1" cap="none" dirty="0" smtClean="0">
                <a:solidFill>
                  <a:srgbClr val="006600"/>
                </a:solidFill>
                <a:latin typeface="Arial" pitchFamily="34" charset="0"/>
                <a:ea typeface="+mn-ea"/>
                <a:cs typeface="+mn-cs"/>
              </a:rPr>
              <a:t>Compare With Exp.</a:t>
            </a:r>
            <a:endParaRPr lang="zh-CN" altLang="en-US" sz="2400" b="1" cap="none" dirty="0">
              <a:solidFill>
                <a:srgbClr val="006600"/>
              </a:solidFill>
              <a:latin typeface="Arial" pitchFamily="34" charset="0"/>
              <a:ea typeface="+mn-ea"/>
              <a:cs typeface="+mn-cs"/>
            </a:endParaRPr>
          </a:p>
        </p:txBody>
      </p:sp>
    </p:spTree>
    <p:extLst>
      <p:ext uri="{BB962C8B-B14F-4D97-AF65-F5344CB8AC3E}">
        <p14:creationId xmlns:p14="http://schemas.microsoft.com/office/powerpoint/2010/main" val="2292063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6806" y="311548"/>
            <a:ext cx="7773338" cy="1596177"/>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p>
            <a:pPr fontAlgn="base">
              <a:spcAft>
                <a:spcPct val="0"/>
              </a:spcAft>
            </a:pPr>
            <a:r>
              <a:rPr lang="en-US" altLang="zh-CN" sz="2400" b="1" cap="none" dirty="0">
                <a:solidFill>
                  <a:srgbClr val="006600"/>
                </a:solidFill>
                <a:latin typeface="Arial" pitchFamily="34" charset="0"/>
                <a:ea typeface="+mn-ea"/>
                <a:cs typeface="+mn-cs"/>
              </a:rPr>
              <a:t>Tunes in POWHEG+PYTHIA </a:t>
            </a:r>
            <a:endParaRPr lang="zh-CN" altLang="en-US" sz="2400" b="1" cap="none" dirty="0">
              <a:solidFill>
                <a:srgbClr val="006600"/>
              </a:solidFill>
              <a:latin typeface="Arial" pitchFamily="34" charset="0"/>
              <a:ea typeface="+mn-ea"/>
              <a:cs typeface="+mn-cs"/>
            </a:endParaRPr>
          </a:p>
        </p:txBody>
      </p:sp>
      <p:pic>
        <p:nvPicPr>
          <p:cNvPr id="4" name="图片 3"/>
          <p:cNvPicPr>
            <a:picLocks noChangeAspect="1"/>
          </p:cNvPicPr>
          <p:nvPr/>
        </p:nvPicPr>
        <p:blipFill>
          <a:blip r:embed="rId3"/>
          <a:stretch>
            <a:fillRect/>
          </a:stretch>
        </p:blipFill>
        <p:spPr>
          <a:xfrm>
            <a:off x="1610345" y="1569238"/>
            <a:ext cx="5866259" cy="4308034"/>
          </a:xfrm>
          <a:prstGeom prst="rect">
            <a:avLst/>
          </a:prstGeom>
        </p:spPr>
      </p:pic>
      <p:sp>
        <p:nvSpPr>
          <p:cNvPr id="5" name="矩形 4"/>
          <p:cNvSpPr/>
          <p:nvPr/>
        </p:nvSpPr>
        <p:spPr>
          <a:xfrm>
            <a:off x="5321415" y="5877272"/>
            <a:ext cx="3822585" cy="369332"/>
          </a:xfrm>
          <a:prstGeom prst="rect">
            <a:avLst/>
          </a:prstGeom>
        </p:spPr>
        <p:txBody>
          <a:bodyPr wrap="none">
            <a:spAutoFit/>
          </a:bodyPr>
          <a:lstStyle/>
          <a:p>
            <a:r>
              <a:rPr lang="en-US" altLang="zh-CN" b="1" dirty="0">
                <a:solidFill>
                  <a:schemeClr val="accent1">
                    <a:lumMod val="75000"/>
                  </a:schemeClr>
                </a:solidFill>
              </a:rPr>
              <a:t>P. </a:t>
            </a:r>
            <a:r>
              <a:rPr lang="en-US" altLang="zh-CN" b="1" dirty="0" err="1">
                <a:solidFill>
                  <a:schemeClr val="accent1">
                    <a:lumMod val="75000"/>
                  </a:schemeClr>
                </a:solidFill>
              </a:rPr>
              <a:t>Monn</a:t>
            </a:r>
            <a:r>
              <a:rPr lang="en-US" altLang="zh-CN" b="1" dirty="0">
                <a:solidFill>
                  <a:schemeClr val="accent1">
                    <a:lumMod val="75000"/>
                  </a:schemeClr>
                </a:solidFill>
              </a:rPr>
              <a:t>, G. </a:t>
            </a:r>
            <a:r>
              <a:rPr lang="en-US" altLang="zh-CN" b="1" dirty="0" err="1">
                <a:solidFill>
                  <a:schemeClr val="accent1">
                    <a:lumMod val="75000"/>
                  </a:schemeClr>
                </a:solidFill>
              </a:rPr>
              <a:t>Zanderighi</a:t>
            </a:r>
            <a:r>
              <a:rPr lang="en-US" altLang="zh-CN" b="1" dirty="0">
                <a:solidFill>
                  <a:schemeClr val="accent1">
                    <a:lumMod val="75000"/>
                  </a:schemeClr>
                </a:solidFill>
              </a:rPr>
              <a:t> 1410.4745</a:t>
            </a:r>
            <a:endParaRPr lang="zh-CN" altLang="en-US" b="1" dirty="0">
              <a:solidFill>
                <a:schemeClr val="accent1">
                  <a:lumMod val="75000"/>
                </a:schemeClr>
              </a:solidFill>
            </a:endParaRPr>
          </a:p>
        </p:txBody>
      </p:sp>
    </p:spTree>
    <p:extLst>
      <p:ext uri="{BB962C8B-B14F-4D97-AF65-F5344CB8AC3E}">
        <p14:creationId xmlns:p14="http://schemas.microsoft.com/office/powerpoint/2010/main" val="269146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491880" y="1052736"/>
            <a:ext cx="2342506" cy="603067"/>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p>
            <a:pPr algn="l" fontAlgn="base">
              <a:spcAft>
                <a:spcPct val="0"/>
              </a:spcAft>
            </a:pPr>
            <a:r>
              <a:rPr lang="en-US" altLang="zh-CN" sz="2400" b="1" dirty="0">
                <a:solidFill>
                  <a:srgbClr val="006600"/>
                </a:solidFill>
                <a:latin typeface="Arial" pitchFamily="34" charset="0"/>
                <a:ea typeface="+mn-ea"/>
                <a:cs typeface="+mn-cs"/>
              </a:rPr>
              <a:t>CONCLUSION</a:t>
            </a:r>
          </a:p>
        </p:txBody>
      </p:sp>
      <p:sp>
        <p:nvSpPr>
          <p:cNvPr id="39939" name="Rectangle 3"/>
          <p:cNvSpPr>
            <a:spLocks noGrp="1" noChangeArrowheads="1"/>
          </p:cNvSpPr>
          <p:nvPr>
            <p:ph sz="quarter" idx="13"/>
          </p:nvPr>
        </p:nvSpPr>
        <p:spPr>
          <a:xfrm>
            <a:off x="1331640" y="2276872"/>
            <a:ext cx="7350884" cy="1938992"/>
          </a:xfrm>
          <a:prstGeom prst="rect">
            <a:avLst/>
          </a:prstGeom>
          <a:noFill/>
        </p:spPr>
        <p:txBody>
          <a:bodyPr wrap="square" rtlCol="0">
            <a:spAutoFit/>
          </a:bodyPr>
          <a:lstStyle/>
          <a:p>
            <a:pPr fontAlgn="base">
              <a:spcBef>
                <a:spcPct val="0"/>
              </a:spcBef>
              <a:spcAft>
                <a:spcPct val="0"/>
              </a:spcAft>
            </a:pPr>
            <a:r>
              <a:rPr lang="en-US" altLang="zh-CN" b="1" cap="none" dirty="0" smtClean="0">
                <a:latin typeface="Arial" panose="020B0604020202020204" pitchFamily="34" charset="0"/>
                <a:ea typeface="宋体" panose="02010600030101010101" pitchFamily="2" charset="-122"/>
              </a:rPr>
              <a:t>NLO + NNLL jet-veto </a:t>
            </a:r>
            <a:r>
              <a:rPr lang="en-US" altLang="zh-CN" b="1" cap="none" dirty="0" err="1" smtClean="0">
                <a:latin typeface="Arial" panose="020B0604020202020204" pitchFamily="34" charset="0"/>
                <a:ea typeface="宋体" panose="02010600030101010101" pitchFamily="2" charset="-122"/>
              </a:rPr>
              <a:t>resummation</a:t>
            </a:r>
            <a:r>
              <a:rPr lang="en-US" altLang="zh-CN" b="1" cap="none" dirty="0" smtClean="0">
                <a:latin typeface="Arial" panose="020B0604020202020204" pitchFamily="34" charset="0"/>
                <a:ea typeface="宋体" panose="02010600030101010101" pitchFamily="2" charset="-122"/>
              </a:rPr>
              <a:t> for gauge boson pair</a:t>
            </a:r>
            <a:endParaRPr lang="en-US" altLang="zh-CN" b="1" cap="none" dirty="0">
              <a:latin typeface="Arial" panose="020B0604020202020204" pitchFamily="34" charset="0"/>
              <a:ea typeface="宋体" panose="02010600030101010101" pitchFamily="2" charset="-122"/>
            </a:endParaRPr>
          </a:p>
          <a:p>
            <a:pPr fontAlgn="base">
              <a:spcBef>
                <a:spcPct val="0"/>
              </a:spcBef>
              <a:spcAft>
                <a:spcPct val="0"/>
              </a:spcAft>
            </a:pPr>
            <a:endParaRPr lang="en-US" altLang="zh-CN" b="1" cap="none" dirty="0" smtClean="0">
              <a:latin typeface="Arial" panose="020B0604020202020204" pitchFamily="34" charset="0"/>
              <a:ea typeface="宋体" panose="02010600030101010101" pitchFamily="2" charset="-122"/>
            </a:endParaRPr>
          </a:p>
          <a:p>
            <a:pPr fontAlgn="base">
              <a:spcBef>
                <a:spcPct val="0"/>
              </a:spcBef>
              <a:spcAft>
                <a:spcPct val="0"/>
              </a:spcAft>
            </a:pPr>
            <a:r>
              <a:rPr lang="en-US" altLang="zh-CN" b="1" cap="none" dirty="0" smtClean="0">
                <a:latin typeface="Arial" panose="020B0604020202020204" pitchFamily="34" charset="0"/>
                <a:ea typeface="宋体" panose="02010600030101010101" pitchFamily="2" charset="-122"/>
              </a:rPr>
              <a:t>POWHEG+PYTHIA underestimate NLO cross section</a:t>
            </a:r>
            <a:endParaRPr lang="en-US" altLang="zh-CN" b="1" cap="none" dirty="0">
              <a:latin typeface="Arial" panose="020B0604020202020204" pitchFamily="34" charset="0"/>
              <a:ea typeface="宋体" panose="02010600030101010101" pitchFamily="2" charset="-122"/>
            </a:endParaRPr>
          </a:p>
          <a:p>
            <a:pPr fontAlgn="base">
              <a:spcBef>
                <a:spcPct val="0"/>
              </a:spcBef>
              <a:spcAft>
                <a:spcPct val="0"/>
              </a:spcAft>
            </a:pPr>
            <a:endParaRPr lang="en-US" altLang="zh-CN" b="1" cap="none" dirty="0" smtClean="0">
              <a:latin typeface="Arial" panose="020B0604020202020204" pitchFamily="34" charset="0"/>
              <a:ea typeface="宋体" panose="02010600030101010101" pitchFamily="2" charset="-122"/>
            </a:endParaRPr>
          </a:p>
          <a:p>
            <a:pPr fontAlgn="base">
              <a:spcBef>
                <a:spcPct val="0"/>
              </a:spcBef>
              <a:spcAft>
                <a:spcPct val="0"/>
              </a:spcAft>
            </a:pPr>
            <a:r>
              <a:rPr lang="en-US" altLang="zh-CN" b="1" cap="none" dirty="0">
                <a:latin typeface="Arial" panose="020B0604020202020204" pitchFamily="34" charset="0"/>
                <a:ea typeface="宋体" panose="02010600030101010101" pitchFamily="2" charset="-122"/>
              </a:rPr>
              <a:t>Reweight the cross </a:t>
            </a:r>
            <a:r>
              <a:rPr lang="en-US" altLang="zh-CN" b="1" cap="none" dirty="0" smtClean="0">
                <a:latin typeface="Arial" panose="020B0604020202020204" pitchFamily="34" charset="0"/>
                <a:ea typeface="宋体" panose="02010600030101010101" pitchFamily="2" charset="-122"/>
              </a:rPr>
              <a:t>section</a:t>
            </a:r>
          </a:p>
        </p:txBody>
      </p:sp>
    </p:spTree>
    <p:extLst>
      <p:ext uri="{BB962C8B-B14F-4D97-AF65-F5344CB8AC3E}">
        <p14:creationId xmlns:p14="http://schemas.microsoft.com/office/powerpoint/2010/main" val="2926937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827583" y="5615657"/>
            <a:ext cx="7488833" cy="91086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txBox="1">
            <a:spLocks/>
          </p:cNvSpPr>
          <p:nvPr/>
        </p:nvSpPr>
        <p:spPr>
          <a:xfrm>
            <a:off x="2411760" y="502856"/>
            <a:ext cx="4630864" cy="846446"/>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defPPr>
              <a:defRPr lang="zh-CN"/>
            </a:defPPr>
            <a:lvl1pPr marL="0" defTabSz="914400" eaLnBrk="1" latinLnBrk="0" hangingPunct="1">
              <a:defRPr sz="2400" b="1" cap="all">
                <a:solidFill>
                  <a:srgbClr val="006600"/>
                </a:solidFill>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en-US" altLang="zh-CN" dirty="0"/>
              <a:t>Irreducible background</a:t>
            </a:r>
            <a:endParaRPr lang="zh-CN" altLang="en-US" dirty="0"/>
          </a:p>
        </p:txBody>
      </p:sp>
      <p:sp>
        <p:nvSpPr>
          <p:cNvPr id="2" name="矩形 1"/>
          <p:cNvSpPr/>
          <p:nvPr/>
        </p:nvSpPr>
        <p:spPr>
          <a:xfrm>
            <a:off x="971600" y="5717146"/>
            <a:ext cx="8572450" cy="707886"/>
          </a:xfrm>
          <a:prstGeom prst="rect">
            <a:avLst/>
          </a:prstGeom>
          <a:noFill/>
        </p:spPr>
        <p:txBody>
          <a:bodyPr wrap="square" rtlCol="0">
            <a:spAutoFit/>
          </a:bodyPr>
          <a:lstStyle/>
          <a:p>
            <a:r>
              <a:rPr lang="en-US" altLang="zh-CN" sz="2000" b="1" dirty="0"/>
              <a:t>Irreducible background for Higgs boson, models such as Supersymmetry and extended Higgs sectors and so on.</a:t>
            </a:r>
            <a:endParaRPr lang="zh-CN" altLang="en-US" sz="2000" b="1" dirty="0"/>
          </a:p>
        </p:txBody>
      </p:sp>
      <p:pic>
        <p:nvPicPr>
          <p:cNvPr id="9" name="图片 8"/>
          <p:cNvPicPr>
            <a:picLocks noChangeAspect="1"/>
          </p:cNvPicPr>
          <p:nvPr/>
        </p:nvPicPr>
        <p:blipFill>
          <a:blip r:embed="rId3"/>
          <a:stretch>
            <a:fillRect/>
          </a:stretch>
        </p:blipFill>
        <p:spPr>
          <a:xfrm>
            <a:off x="683568" y="3677387"/>
            <a:ext cx="2741789" cy="1701800"/>
          </a:xfrm>
          <a:prstGeom prst="rect">
            <a:avLst/>
          </a:prstGeom>
          <a:effectLst>
            <a:softEdge rad="76200"/>
          </a:effectLst>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17" y="1487347"/>
            <a:ext cx="2428875" cy="1800225"/>
          </a:xfrm>
          <a:prstGeom prst="rect">
            <a:avLst/>
          </a:prstGeom>
          <a:effectLst>
            <a:softEdge rad="76200"/>
          </a:effectLst>
        </p:spPr>
      </p:pic>
      <p:pic>
        <p:nvPicPr>
          <p:cNvPr id="4" name="图片 3"/>
          <p:cNvPicPr>
            <a:picLocks noChangeAspect="1"/>
          </p:cNvPicPr>
          <p:nvPr/>
        </p:nvPicPr>
        <p:blipFill>
          <a:blip r:embed="rId5"/>
          <a:stretch>
            <a:fillRect/>
          </a:stretch>
        </p:blipFill>
        <p:spPr>
          <a:xfrm>
            <a:off x="3851920" y="1349302"/>
            <a:ext cx="4972050" cy="3981450"/>
          </a:xfrm>
          <a:prstGeom prst="rect">
            <a:avLst/>
          </a:prstGeom>
        </p:spPr>
      </p:pic>
    </p:spTree>
    <p:extLst>
      <p:ext uri="{BB962C8B-B14F-4D97-AF65-F5344CB8AC3E}">
        <p14:creationId xmlns:p14="http://schemas.microsoft.com/office/powerpoint/2010/main" val="4158222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6192117" y="751972"/>
            <a:ext cx="2833422" cy="19915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011901" y="3714414"/>
            <a:ext cx="3663771" cy="235364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192116" y="826482"/>
            <a:ext cx="3225721" cy="1671834"/>
          </a:xfrm>
          <a:prstGeom prst="rect">
            <a:avLst/>
          </a:prstGeom>
        </p:spPr>
        <p:txBody>
          <a:bodyPr wrap="square">
            <a:spAutoFit/>
          </a:bodyPr>
          <a:lstStyle/>
          <a:p>
            <a:r>
              <a:rPr lang="en-US" altLang="zh-CN" sz="2000" b="1" dirty="0" smtClean="0"/>
              <a:t>TGC ---- </a:t>
            </a:r>
            <a:r>
              <a:rPr lang="zh-CN" altLang="en-US" sz="2000" b="1" dirty="0" smtClean="0"/>
              <a:t>fundamental prediction</a:t>
            </a:r>
            <a:r>
              <a:rPr lang="en-US" altLang="zh-CN" sz="2000" b="1" dirty="0" smtClean="0"/>
              <a:t>s</a:t>
            </a:r>
            <a:r>
              <a:rPr lang="zh-CN" altLang="en-US" sz="2000" b="1" dirty="0" smtClean="0"/>
              <a:t> </a:t>
            </a:r>
            <a:r>
              <a:rPr lang="en-US" altLang="zh-CN" sz="2000" b="1" dirty="0"/>
              <a:t>o</a:t>
            </a:r>
            <a:r>
              <a:rPr lang="zh-CN" altLang="en-US" sz="2000" b="1" dirty="0"/>
              <a:t>f the non</a:t>
            </a:r>
            <a:r>
              <a:rPr lang="en-US" altLang="zh-CN" sz="2000" b="1" dirty="0"/>
              <a:t>-</a:t>
            </a:r>
            <a:r>
              <a:rPr lang="zh-CN" altLang="en-US" sz="2000" b="1" dirty="0"/>
              <a:t>Abelian SU(2)×U(1) gauge structure of electroweak theory</a:t>
            </a:r>
            <a:r>
              <a:rPr lang="en-US" altLang="zh-CN" sz="2000" b="1" dirty="0"/>
              <a:t>.</a:t>
            </a:r>
            <a:endParaRPr lang="zh-CN" altLang="en-US" sz="2000" b="1" dirty="0"/>
          </a:p>
        </p:txBody>
      </p:sp>
      <p:pic>
        <p:nvPicPr>
          <p:cNvPr id="6" name="图片 5"/>
          <p:cNvPicPr>
            <a:picLocks noChangeAspect="1"/>
          </p:cNvPicPr>
          <p:nvPr/>
        </p:nvPicPr>
        <p:blipFill>
          <a:blip r:embed="rId3"/>
          <a:stretch>
            <a:fillRect/>
          </a:stretch>
        </p:blipFill>
        <p:spPr>
          <a:xfrm>
            <a:off x="80587" y="4048430"/>
            <a:ext cx="4458068" cy="1523753"/>
          </a:xfrm>
          <a:prstGeom prst="rect">
            <a:avLst/>
          </a:prstGeom>
        </p:spPr>
      </p:pic>
      <p:pic>
        <p:nvPicPr>
          <p:cNvPr id="21" name="图片 20"/>
          <p:cNvPicPr>
            <a:picLocks noChangeAspect="1"/>
          </p:cNvPicPr>
          <p:nvPr/>
        </p:nvPicPr>
        <p:blipFill>
          <a:blip r:embed="rId4"/>
          <a:stretch>
            <a:fillRect/>
          </a:stretch>
        </p:blipFill>
        <p:spPr>
          <a:xfrm>
            <a:off x="626806" y="2015994"/>
            <a:ext cx="3510118" cy="2121872"/>
          </a:xfrm>
          <a:prstGeom prst="rect">
            <a:avLst/>
          </a:prstGeom>
          <a:effectLst>
            <a:softEdge rad="76200"/>
          </a:effectLst>
        </p:spPr>
      </p:pic>
      <p:sp>
        <p:nvSpPr>
          <p:cNvPr id="23" name="标题 1"/>
          <p:cNvSpPr txBox="1">
            <a:spLocks/>
          </p:cNvSpPr>
          <p:nvPr/>
        </p:nvSpPr>
        <p:spPr>
          <a:xfrm>
            <a:off x="22348" y="33632"/>
            <a:ext cx="9144000" cy="775691"/>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defPPr>
              <a:defRPr lang="zh-CN"/>
            </a:defPPr>
            <a:lvl1pPr marL="0" defTabSz="914400" eaLnBrk="1" latinLnBrk="0" hangingPunct="1">
              <a:defRPr sz="2400" b="1" cap="all">
                <a:solidFill>
                  <a:srgbClr val="006600"/>
                </a:solidFill>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en-US" altLang="zh-CN" cap="none" dirty="0" smtClean="0"/>
              <a:t>         Testing Standard Model (TGCs)</a:t>
            </a:r>
            <a:endParaRPr lang="zh-CN" altLang="en-US" cap="none" dirty="0"/>
          </a:p>
        </p:txBody>
      </p:sp>
      <p:pic>
        <p:nvPicPr>
          <p:cNvPr id="8" name="图片 7"/>
          <p:cNvPicPr>
            <a:picLocks noChangeAspect="1"/>
          </p:cNvPicPr>
          <p:nvPr/>
        </p:nvPicPr>
        <p:blipFill>
          <a:blip r:embed="rId5"/>
          <a:stretch>
            <a:fillRect/>
          </a:stretch>
        </p:blipFill>
        <p:spPr>
          <a:xfrm>
            <a:off x="80587" y="5525116"/>
            <a:ext cx="4458068" cy="1307414"/>
          </a:xfrm>
          <a:prstGeom prst="rect">
            <a:avLst/>
          </a:prstGeom>
        </p:spPr>
      </p:pic>
      <p:sp>
        <p:nvSpPr>
          <p:cNvPr id="2" name="矩形 1"/>
          <p:cNvSpPr/>
          <p:nvPr/>
        </p:nvSpPr>
        <p:spPr>
          <a:xfrm>
            <a:off x="4716016" y="6178823"/>
            <a:ext cx="4572000" cy="523220"/>
          </a:xfrm>
          <a:prstGeom prst="rect">
            <a:avLst/>
          </a:prstGeom>
        </p:spPr>
        <p:txBody>
          <a:bodyPr>
            <a:spAutoFit/>
          </a:bodyPr>
          <a:lstStyle/>
          <a:p>
            <a:r>
              <a:rPr lang="zh-CN" altLang="en-US" sz="1400" dirty="0">
                <a:solidFill>
                  <a:srgbClr val="7030A0"/>
                </a:solidFill>
              </a:rPr>
              <a:t>G. J. Gounaris, </a:t>
            </a:r>
            <a:r>
              <a:rPr lang="en-US" altLang="zh-CN" sz="1400" dirty="0">
                <a:solidFill>
                  <a:srgbClr val="7030A0"/>
                </a:solidFill>
              </a:rPr>
              <a:t>et. al. </a:t>
            </a:r>
            <a:r>
              <a:rPr lang="zh-CN" altLang="en-US" sz="1400" dirty="0">
                <a:solidFill>
                  <a:srgbClr val="7030A0"/>
                </a:solidFill>
              </a:rPr>
              <a:t>Phys. Rev. D 62, 073013 (2000</a:t>
            </a:r>
            <a:r>
              <a:rPr lang="zh-CN" altLang="en-US" sz="1400" dirty="0" smtClean="0">
                <a:solidFill>
                  <a:srgbClr val="7030A0"/>
                </a:solidFill>
              </a:rPr>
              <a:t>).</a:t>
            </a:r>
            <a:endParaRPr lang="en-US" altLang="zh-CN" sz="1400" dirty="0" smtClean="0">
              <a:solidFill>
                <a:srgbClr val="7030A0"/>
              </a:solidFill>
            </a:endParaRPr>
          </a:p>
          <a:p>
            <a:r>
              <a:rPr lang="en-US" altLang="zh-CN" sz="1400" dirty="0" smtClean="0">
                <a:solidFill>
                  <a:srgbClr val="7030A0"/>
                </a:solidFill>
              </a:rPr>
              <a:t>K. Hagiwara, et. Al. NPB 282 253 (1987).</a:t>
            </a:r>
            <a:endParaRPr lang="zh-CN" altLang="en-US" sz="1400" dirty="0">
              <a:solidFill>
                <a:srgbClr val="7030A0"/>
              </a:solidFill>
            </a:endParaRPr>
          </a:p>
        </p:txBody>
      </p:sp>
      <mc:AlternateContent xmlns:mc="http://schemas.openxmlformats.org/markup-compatibility/2006" xmlns:a14="http://schemas.microsoft.com/office/drawing/2010/main">
        <mc:Choice Requires="a14">
          <p:sp>
            <p:nvSpPr>
              <p:cNvPr id="13" name="文本框 12"/>
              <p:cNvSpPr txBox="1"/>
              <p:nvPr/>
            </p:nvSpPr>
            <p:spPr>
              <a:xfrm>
                <a:off x="5173568" y="3714414"/>
                <a:ext cx="3658675" cy="2614049"/>
              </a:xfrm>
              <a:prstGeom prst="rect">
                <a:avLst/>
              </a:prstGeom>
              <a:noFill/>
            </p:spPr>
            <p:txBody>
              <a:bodyPr wrap="square" rtlCol="0">
                <a:spAutoFit/>
              </a:bodyPr>
              <a:lstStyle/>
              <a:p>
                <a:r>
                  <a:rPr lang="en-US" altLang="zh-CN" sz="2000" b="1" dirty="0" smtClean="0"/>
                  <a:t>In </a:t>
                </a:r>
                <a:r>
                  <a:rPr lang="en-US" altLang="zh-CN" sz="2000" b="1" dirty="0"/>
                  <a:t>SM, </a:t>
                </a:r>
                <a:r>
                  <a:rPr lang="en-US" altLang="zh-CN" sz="2000" b="1" dirty="0" smtClean="0"/>
                  <a:t> no </a:t>
                </a:r>
                <a:r>
                  <a:rPr lang="en-US" altLang="zh-CN" sz="2000" b="1" dirty="0"/>
                  <a:t>neutral TGC vertex at LO.</a:t>
                </a:r>
              </a:p>
              <a:p>
                <a:pPr marL="214313" indent="-214313">
                  <a:buFont typeface="Arial" panose="020B0604020202020204" pitchFamily="34" charset="0"/>
                  <a:buChar char="•"/>
                </a:pPr>
                <a:endParaRPr lang="en-US" altLang="zh-CN" sz="2000" b="1" dirty="0"/>
              </a:p>
              <a:p>
                <a:r>
                  <a:rPr lang="en-US" altLang="zh-CN" sz="2000" b="1" dirty="0"/>
                  <a:t>Charged TGC vertex at LO are only </a:t>
                </a:r>
                <a:endParaRPr lang="en-US" altLang="zh-CN" sz="2000" b="1" dirty="0" smtClean="0"/>
              </a:p>
              <a:p>
                <a:r>
                  <a:rPr lang="en-US" altLang="zh-CN" sz="2000" b="1" dirty="0" smtClean="0"/>
                  <a:t> </a:t>
                </a:r>
                <a14:m>
                  <m:oMath xmlns:m="http://schemas.openxmlformats.org/officeDocument/2006/math">
                    <m:sSub>
                      <m:sSubPr>
                        <m:ctrlPr>
                          <a:rPr lang="en-US" altLang="zh-CN" sz="2000" b="1" i="1">
                            <a:latin typeface="Cambria Math" panose="02040503050406030204" pitchFamily="18" charset="0"/>
                          </a:rPr>
                        </m:ctrlPr>
                      </m:sSubPr>
                      <m:e>
                        <m:r>
                          <a:rPr lang="en-US" altLang="zh-CN" sz="2000" b="1">
                            <a:latin typeface="Cambria Math" panose="02040503050406030204" pitchFamily="18" charset="0"/>
                          </a:rPr>
                          <m:t>𝜆</m:t>
                        </m:r>
                      </m:e>
                      <m:sub>
                        <m:r>
                          <a:rPr lang="en-US" altLang="zh-CN" sz="2000" b="1">
                            <a:latin typeface="Cambria Math" panose="02040503050406030204" pitchFamily="18" charset="0"/>
                          </a:rPr>
                          <m:t>𝛾</m:t>
                        </m:r>
                      </m:sub>
                    </m:sSub>
                    <m:r>
                      <a:rPr lang="en-US" altLang="zh-CN" sz="2000" b="1">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a:latin typeface="Cambria Math" panose="02040503050406030204" pitchFamily="18" charset="0"/>
                          </a:rPr>
                          <m:t>𝜆</m:t>
                        </m:r>
                      </m:e>
                      <m:sub>
                        <m:r>
                          <a:rPr lang="en-US" altLang="zh-CN" sz="2000" b="1">
                            <a:latin typeface="Cambria Math" panose="02040503050406030204" pitchFamily="18" charset="0"/>
                          </a:rPr>
                          <m:t>𝑍</m:t>
                        </m:r>
                      </m:sub>
                    </m:sSub>
                    <m:r>
                      <a:rPr lang="en-US" altLang="zh-CN" sz="2000" b="1">
                        <a:latin typeface="Cambria Math" panose="02040503050406030204" pitchFamily="18" charset="0"/>
                      </a:rPr>
                      <m:t>=0</m:t>
                    </m:r>
                  </m:oMath>
                </a14:m>
                <a:endParaRPr lang="en-US" altLang="zh-CN" sz="2000" b="1" dirty="0" smtClean="0"/>
              </a:p>
              <a:p>
                <a:r>
                  <a:rPr lang="en-US" altLang="zh-CN" sz="2000" b="1" dirty="0"/>
                  <a:t> </a:t>
                </a:r>
                <a14:m>
                  <m:oMath xmlns:m="http://schemas.openxmlformats.org/officeDocument/2006/math">
                    <m:sSubSup>
                      <m:sSubSupPr>
                        <m:ctrlPr>
                          <a:rPr lang="en-US" altLang="zh-CN" sz="2000" b="1" i="1">
                            <a:latin typeface="Cambria Math" panose="02040503050406030204" pitchFamily="18" charset="0"/>
                          </a:rPr>
                        </m:ctrlPr>
                      </m:sSubSupPr>
                      <m:e>
                        <m:r>
                          <a:rPr lang="en-US" altLang="zh-CN" sz="2000" b="1">
                            <a:latin typeface="Cambria Math" panose="02040503050406030204" pitchFamily="18" charset="0"/>
                          </a:rPr>
                          <m:t>𝑔</m:t>
                        </m:r>
                      </m:e>
                      <m:sub>
                        <m:r>
                          <a:rPr lang="en-US" altLang="zh-CN" sz="2000" b="1">
                            <a:latin typeface="Cambria Math" panose="02040503050406030204" pitchFamily="18" charset="0"/>
                          </a:rPr>
                          <m:t>𝑍</m:t>
                        </m:r>
                      </m:sub>
                      <m:sup>
                        <m:r>
                          <a:rPr lang="en-US" altLang="zh-CN" sz="2000" b="1">
                            <a:latin typeface="Cambria Math" panose="02040503050406030204" pitchFamily="18" charset="0"/>
                          </a:rPr>
                          <m:t>1</m:t>
                        </m:r>
                      </m:sup>
                    </m:sSubSup>
                    <m:r>
                      <a:rPr lang="en-US" altLang="zh-CN" sz="2000" b="1">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a:latin typeface="Cambria Math" panose="02040503050406030204" pitchFamily="18" charset="0"/>
                          </a:rPr>
                          <m:t>𝜅</m:t>
                        </m:r>
                      </m:e>
                      <m:sub>
                        <m:r>
                          <a:rPr lang="en-US" altLang="zh-CN" sz="2000" b="1">
                            <a:latin typeface="Cambria Math" panose="02040503050406030204" pitchFamily="18" charset="0"/>
                          </a:rPr>
                          <m:t>𝛾</m:t>
                        </m:r>
                      </m:sub>
                    </m:sSub>
                    <m:r>
                      <a:rPr lang="en-US" altLang="zh-CN" sz="2000" b="1">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a:latin typeface="Cambria Math" panose="02040503050406030204" pitchFamily="18" charset="0"/>
                          </a:rPr>
                          <m:t>𝜅</m:t>
                        </m:r>
                      </m:e>
                      <m:sub>
                        <m:r>
                          <a:rPr lang="en-US" altLang="zh-CN" sz="2000" b="1">
                            <a:latin typeface="Cambria Math" panose="02040503050406030204" pitchFamily="18" charset="0"/>
                          </a:rPr>
                          <m:t>𝑍</m:t>
                        </m:r>
                      </m:sub>
                    </m:sSub>
                    <m:r>
                      <a:rPr lang="en-US" altLang="zh-CN" sz="2000" b="1">
                        <a:latin typeface="Cambria Math" panose="02040503050406030204" pitchFamily="18" charset="0"/>
                      </a:rPr>
                      <m:t>=1</m:t>
                    </m:r>
                  </m:oMath>
                </a14:m>
                <a:endParaRPr lang="zh-CN" altLang="en-US" sz="2000" b="1" dirty="0"/>
              </a:p>
              <a:p>
                <a:pPr marL="214313" indent="-214313">
                  <a:buFont typeface="Arial" panose="020B0604020202020204" pitchFamily="34" charset="0"/>
                  <a:buChar char="•"/>
                </a:pPr>
                <a:endParaRPr lang="zh-CN" altLang="en-US" sz="2000" b="1" dirty="0"/>
              </a:p>
            </p:txBody>
          </p:sp>
        </mc:Choice>
        <mc:Fallback xmlns="">
          <p:sp>
            <p:nvSpPr>
              <p:cNvPr id="13" name="文本框 12"/>
              <p:cNvSpPr txBox="1">
                <a:spLocks noRot="1" noChangeAspect="1" noMove="1" noResize="1" noEditPoints="1" noAdjustHandles="1" noChangeArrowheads="1" noChangeShapeType="1" noTextEdit="1"/>
              </p:cNvSpPr>
              <p:nvPr/>
            </p:nvSpPr>
            <p:spPr>
              <a:xfrm>
                <a:off x="5173568" y="3714414"/>
                <a:ext cx="3658675" cy="2614049"/>
              </a:xfrm>
              <a:prstGeom prst="rect">
                <a:avLst/>
              </a:prstGeom>
              <a:blipFill rotWithShape="0">
                <a:blip r:embed="rId6"/>
                <a:stretch>
                  <a:fillRect l="-1833" t="-932"/>
                </a:stretch>
              </a:blipFill>
            </p:spPr>
            <p:txBody>
              <a:bodyPr/>
              <a:lstStyle/>
              <a:p>
                <a:r>
                  <a:rPr lang="zh-CN" altLang="en-US">
                    <a:noFill/>
                  </a:rPr>
                  <a:t> </a:t>
                </a:r>
              </a:p>
            </p:txBody>
          </p:sp>
        </mc:Fallback>
      </mc:AlternateContent>
      <p:pic>
        <p:nvPicPr>
          <p:cNvPr id="14" name="图片 13"/>
          <p:cNvPicPr>
            <a:picLocks noChangeAspect="1"/>
          </p:cNvPicPr>
          <p:nvPr/>
        </p:nvPicPr>
        <p:blipFill>
          <a:blip r:embed="rId7"/>
          <a:stretch>
            <a:fillRect/>
          </a:stretch>
        </p:blipFill>
        <p:spPr>
          <a:xfrm>
            <a:off x="-87276" y="608719"/>
            <a:ext cx="6138583" cy="1591486"/>
          </a:xfrm>
          <a:prstGeom prst="rect">
            <a:avLst/>
          </a:prstGeom>
          <a:effectLst>
            <a:softEdge rad="76200"/>
          </a:effectLst>
        </p:spPr>
      </p:pic>
    </p:spTree>
    <p:extLst>
      <p:ext uri="{BB962C8B-B14F-4D97-AF65-F5344CB8AC3E}">
        <p14:creationId xmlns:p14="http://schemas.microsoft.com/office/powerpoint/2010/main" val="1621730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5177657" y="4718103"/>
            <a:ext cx="3728984" cy="17367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33851" y="4110345"/>
            <a:ext cx="4266141" cy="253736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p:cNvSpPr txBox="1"/>
              <p:nvPr/>
            </p:nvSpPr>
            <p:spPr>
              <a:xfrm>
                <a:off x="5250362" y="4894314"/>
                <a:ext cx="3758776" cy="923330"/>
              </a:xfrm>
              <a:prstGeom prst="rect">
                <a:avLst/>
              </a:prstGeom>
              <a:noFill/>
            </p:spPr>
            <p:txBody>
              <a:bodyPr wrap="square" rtlCol="0">
                <a:spAutoFit/>
              </a:bodyPr>
              <a:lstStyle/>
              <a:p>
                <a:r>
                  <a:rPr lang="en-US" altLang="zh-CN" b="1" dirty="0"/>
                  <a:t>aTGC effects: often increase cross sections at  high invariant mass </a:t>
                </a:r>
                <a:r>
                  <a:rPr lang="en-US" altLang="zh-CN" dirty="0"/>
                  <a:t>(</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𝑀</m:t>
                        </m:r>
                      </m:e>
                      <m:sub>
                        <m:r>
                          <a:rPr lang="en-US" altLang="zh-CN" i="1">
                            <a:solidFill>
                              <a:srgbClr val="FF0000"/>
                            </a:solidFill>
                            <a:latin typeface="Cambria Math" panose="02040503050406030204" pitchFamily="18" charset="0"/>
                          </a:rPr>
                          <m:t>𝑉𝑉</m:t>
                        </m:r>
                      </m:sub>
                    </m:sSub>
                  </m:oMath>
                </a14:m>
                <a:r>
                  <a:rPr lang="en-US" altLang="zh-CN" dirty="0"/>
                  <a:t>) </a:t>
                </a:r>
                <a:r>
                  <a:rPr lang="en-US" altLang="zh-CN" b="1" dirty="0"/>
                  <a:t>and its proxies </a:t>
                </a:r>
                <a:r>
                  <a:rPr lang="en-US" altLang="zh-CN" dirty="0" smtClean="0"/>
                  <a:t>(</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𝑞</m:t>
                        </m:r>
                      </m:e>
                      <m:sub>
                        <m:r>
                          <a:rPr lang="en-US" altLang="zh-CN" i="1">
                            <a:solidFill>
                              <a:srgbClr val="FF0000"/>
                            </a:solidFill>
                            <a:latin typeface="Cambria Math" panose="02040503050406030204" pitchFamily="18" charset="0"/>
                          </a:rPr>
                          <m:t>𝑇</m:t>
                        </m:r>
                      </m:sub>
                    </m:sSub>
                  </m:oMath>
                </a14:m>
                <a:r>
                  <a:rPr lang="en-US" altLang="zh-CN" dirty="0" smtClean="0"/>
                  <a:t>)</a:t>
                </a:r>
                <a:endParaRPr lang="en-US" altLang="zh-CN" dirty="0"/>
              </a:p>
            </p:txBody>
          </p:sp>
        </mc:Choice>
        <mc:Fallback xmlns="">
          <p:sp>
            <p:nvSpPr>
              <p:cNvPr id="10" name="文本框 9"/>
              <p:cNvSpPr txBox="1">
                <a:spLocks noRot="1" noChangeAspect="1" noMove="1" noResize="1" noEditPoints="1" noAdjustHandles="1" noChangeArrowheads="1" noChangeShapeType="1" noTextEdit="1"/>
              </p:cNvSpPr>
              <p:nvPr/>
            </p:nvSpPr>
            <p:spPr>
              <a:xfrm>
                <a:off x="5250362" y="4894314"/>
                <a:ext cx="3758776" cy="923330"/>
              </a:xfrm>
              <a:prstGeom prst="rect">
                <a:avLst/>
              </a:prstGeom>
              <a:blipFill rotWithShape="0">
                <a:blip r:embed="rId3"/>
                <a:stretch>
                  <a:fillRect l="-1297" t="-3974" r="-810" b="-9934"/>
                </a:stretch>
              </a:blipFill>
            </p:spPr>
            <p:txBody>
              <a:bodyPr/>
              <a:lstStyle/>
              <a:p>
                <a:r>
                  <a:rPr lang="zh-CN" altLang="en-US">
                    <a:noFill/>
                  </a:rPr>
                  <a:t> </a:t>
                </a:r>
              </a:p>
            </p:txBody>
          </p:sp>
        </mc:Fallback>
      </mc:AlternateContent>
      <p:pic>
        <p:nvPicPr>
          <p:cNvPr id="13" name="图片 12"/>
          <p:cNvPicPr>
            <a:picLocks noChangeAspect="1"/>
          </p:cNvPicPr>
          <p:nvPr/>
        </p:nvPicPr>
        <p:blipFill>
          <a:blip r:embed="rId4"/>
          <a:stretch>
            <a:fillRect/>
          </a:stretch>
        </p:blipFill>
        <p:spPr>
          <a:xfrm>
            <a:off x="5006520" y="825163"/>
            <a:ext cx="3824314" cy="3408937"/>
          </a:xfrm>
          <a:prstGeom prst="rect">
            <a:avLst/>
          </a:prstGeom>
          <a:noFill/>
        </p:spPr>
      </p:pic>
      <mc:AlternateContent xmlns:mc="http://schemas.openxmlformats.org/markup-compatibility/2006" xmlns:a14="http://schemas.microsoft.com/office/drawing/2010/main">
        <mc:Choice Requires="a14">
          <p:sp>
            <p:nvSpPr>
              <p:cNvPr id="15" name="文本框 14"/>
              <p:cNvSpPr txBox="1"/>
              <p:nvPr/>
            </p:nvSpPr>
            <p:spPr>
              <a:xfrm>
                <a:off x="307832" y="4003811"/>
                <a:ext cx="4042508" cy="2450992"/>
              </a:xfrm>
              <a:prstGeom prst="rect">
                <a:avLst/>
              </a:prstGeom>
              <a:noFill/>
            </p:spPr>
            <p:txBody>
              <a:bodyPr wrap="square" rtlCol="0">
                <a:spAutoFit/>
              </a:bodyPr>
              <a:lstStyle/>
              <a:p>
                <a:endParaRPr lang="en-US" altLang="zh-CN" dirty="0"/>
              </a:p>
              <a:p>
                <a:r>
                  <a:rPr lang="en-US" altLang="zh-CN" b="1" dirty="0"/>
                  <a:t>At the one-loop level, </a:t>
                </a:r>
                <a:r>
                  <a:rPr lang="en-US" altLang="zh-CN" b="1" dirty="0" smtClean="0"/>
                  <a:t>fermion </a:t>
                </a:r>
              </a:p>
              <a:p>
                <a:r>
                  <a:rPr lang="en-US" altLang="zh-CN" b="1" dirty="0" smtClean="0"/>
                  <a:t>triangles </a:t>
                </a:r>
                <a:r>
                  <a:rPr lang="en-US" altLang="zh-CN" b="1" dirty="0"/>
                  <a:t>generate </a:t>
                </a:r>
                <a:r>
                  <a:rPr lang="en-US" altLang="zh-CN" b="1" dirty="0" err="1"/>
                  <a:t>nTGCs</a:t>
                </a:r>
                <a:r>
                  <a:rPr lang="en-US" altLang="zh-CN" b="1" dirty="0"/>
                  <a:t> : </a:t>
                </a:r>
                <a14:m>
                  <m:oMath xmlns:m="http://schemas.openxmlformats.org/officeDocument/2006/math">
                    <m:sSup>
                      <m:sSupPr>
                        <m:ctrlPr>
                          <a:rPr lang="en-US" altLang="zh-CN" b="1" i="1">
                            <a:latin typeface="Cambria Math" panose="02040503050406030204" pitchFamily="18" charset="0"/>
                          </a:rPr>
                        </m:ctrlPr>
                      </m:sSupPr>
                      <m:e>
                        <m:r>
                          <a:rPr lang="en-US" altLang="zh-CN" b="1">
                            <a:latin typeface="Cambria Math" panose="02040503050406030204" pitchFamily="18" charset="0"/>
                          </a:rPr>
                          <m:t>10</m:t>
                        </m:r>
                      </m:e>
                      <m:sup>
                        <m:r>
                          <a:rPr lang="en-US" altLang="zh-CN" b="1">
                            <a:latin typeface="Cambria Math" panose="02040503050406030204" pitchFamily="18" charset="0"/>
                          </a:rPr>
                          <m:t>−4</m:t>
                        </m:r>
                      </m:sup>
                    </m:sSup>
                  </m:oMath>
                </a14:m>
                <a:r>
                  <a:rPr lang="en-US" altLang="zh-CN" b="1" dirty="0"/>
                  <a:t>, </a:t>
                </a:r>
              </a:p>
              <a:p>
                <a:r>
                  <a:rPr lang="zh-CN" altLang="en-US" sz="1400" dirty="0">
                    <a:solidFill>
                      <a:srgbClr val="7030A0"/>
                    </a:solidFill>
                  </a:rPr>
                  <a:t>G. J. Gounaris, </a:t>
                </a:r>
                <a:r>
                  <a:rPr lang="en-US" altLang="zh-CN" sz="1400" dirty="0">
                    <a:solidFill>
                      <a:srgbClr val="7030A0"/>
                    </a:solidFill>
                  </a:rPr>
                  <a:t>et. al. </a:t>
                </a:r>
                <a:r>
                  <a:rPr lang="en-US" altLang="zh-CN" sz="1400" dirty="0" smtClean="0">
                    <a:solidFill>
                      <a:srgbClr val="7030A0"/>
                    </a:solidFill>
                  </a:rPr>
                  <a:t>PRD </a:t>
                </a:r>
                <a:r>
                  <a:rPr lang="zh-CN" altLang="en-US" sz="1400" dirty="0" smtClean="0">
                    <a:solidFill>
                      <a:srgbClr val="7030A0"/>
                    </a:solidFill>
                  </a:rPr>
                  <a:t>62</a:t>
                </a:r>
                <a:r>
                  <a:rPr lang="zh-CN" altLang="en-US" sz="1400" dirty="0">
                    <a:solidFill>
                      <a:srgbClr val="7030A0"/>
                    </a:solidFill>
                  </a:rPr>
                  <a:t>, 073013 (2000).</a:t>
                </a:r>
                <a:endParaRPr lang="zh-CN" altLang="en-US" b="1" dirty="0"/>
              </a:p>
              <a:p>
                <a:endParaRPr lang="en-US" altLang="zh-CN" dirty="0" smtClean="0"/>
              </a:p>
              <a:p>
                <a:r>
                  <a:rPr lang="en-US" altLang="zh-CN" b="1" dirty="0"/>
                  <a:t>Many new physics models </a:t>
                </a:r>
                <a:r>
                  <a:rPr lang="en-US" altLang="zh-CN" b="1" dirty="0" smtClean="0"/>
                  <a:t>predict </a:t>
                </a:r>
              </a:p>
              <a:p>
                <a:r>
                  <a:rPr lang="en-US" altLang="zh-CN" b="1" dirty="0" smtClean="0"/>
                  <a:t>values </a:t>
                </a:r>
                <a:r>
                  <a:rPr lang="en-US" altLang="zh-CN" b="1" dirty="0"/>
                  <a:t>of </a:t>
                </a:r>
                <a:r>
                  <a:rPr lang="en-US" altLang="zh-CN" b="1" dirty="0" err="1"/>
                  <a:t>nTGCs</a:t>
                </a:r>
                <a:r>
                  <a:rPr lang="en-US" altLang="zh-CN" b="1" dirty="0"/>
                  <a:t>  :</a:t>
                </a:r>
                <a14:m>
                  <m:oMath xmlns:m="http://schemas.openxmlformats.org/officeDocument/2006/math">
                    <m:sSup>
                      <m:sSupPr>
                        <m:ctrlPr>
                          <a:rPr lang="en-US" altLang="zh-CN" b="1" i="1">
                            <a:latin typeface="Cambria Math" panose="02040503050406030204" pitchFamily="18" charset="0"/>
                          </a:rPr>
                        </m:ctrlPr>
                      </m:sSupPr>
                      <m:e>
                        <m:r>
                          <a:rPr lang="en-US" altLang="zh-CN" b="1">
                            <a:latin typeface="Cambria Math" panose="02040503050406030204" pitchFamily="18" charset="0"/>
                          </a:rPr>
                          <m:t>10</m:t>
                        </m:r>
                      </m:e>
                      <m:sup>
                        <m:r>
                          <a:rPr lang="en-US" altLang="zh-CN" b="1">
                            <a:latin typeface="Cambria Math" panose="02040503050406030204" pitchFamily="18" charset="0"/>
                          </a:rPr>
                          <m:t>−4</m:t>
                        </m:r>
                      </m:sup>
                    </m:sSup>
                  </m:oMath>
                </a14:m>
                <a:r>
                  <a:rPr lang="en-US" altLang="zh-CN" b="1" dirty="0"/>
                  <a:t> ~ </a:t>
                </a:r>
                <a14:m>
                  <m:oMath xmlns:m="http://schemas.openxmlformats.org/officeDocument/2006/math">
                    <m:sSup>
                      <m:sSupPr>
                        <m:ctrlPr>
                          <a:rPr lang="en-US" altLang="zh-CN" b="1" i="1">
                            <a:latin typeface="Cambria Math" panose="02040503050406030204" pitchFamily="18" charset="0"/>
                          </a:rPr>
                        </m:ctrlPr>
                      </m:sSupPr>
                      <m:e>
                        <m:r>
                          <a:rPr lang="en-US" altLang="zh-CN" b="1">
                            <a:latin typeface="Cambria Math" panose="02040503050406030204" pitchFamily="18" charset="0"/>
                          </a:rPr>
                          <m:t>10</m:t>
                        </m:r>
                      </m:e>
                      <m:sup>
                        <m:r>
                          <a:rPr lang="en-US" altLang="zh-CN" b="1">
                            <a:latin typeface="Cambria Math" panose="02040503050406030204" pitchFamily="18" charset="0"/>
                          </a:rPr>
                          <m:t>−3</m:t>
                        </m:r>
                      </m:sup>
                    </m:sSup>
                  </m:oMath>
                </a14:m>
                <a:r>
                  <a:rPr lang="en-US" altLang="zh-CN" dirty="0" smtClean="0"/>
                  <a:t>.</a:t>
                </a:r>
              </a:p>
              <a:p>
                <a:r>
                  <a:rPr lang="en-US" altLang="zh-CN" sz="1400" dirty="0">
                    <a:solidFill>
                      <a:srgbClr val="7030A0"/>
                    </a:solidFill>
                  </a:rPr>
                  <a:t>J. Ellison and </a:t>
                </a:r>
                <a:r>
                  <a:rPr lang="en-US" altLang="zh-CN" sz="1400" dirty="0" err="1">
                    <a:solidFill>
                      <a:srgbClr val="7030A0"/>
                    </a:solidFill>
                  </a:rPr>
                  <a:t>J.Wudka</a:t>
                </a:r>
                <a:r>
                  <a:rPr lang="en-US" altLang="zh-CN" sz="1400" dirty="0">
                    <a:solidFill>
                      <a:srgbClr val="7030A0"/>
                    </a:solidFill>
                  </a:rPr>
                  <a:t>, </a:t>
                </a:r>
                <a:r>
                  <a:rPr lang="en-US" altLang="zh-CN" sz="1400" dirty="0" err="1">
                    <a:solidFill>
                      <a:srgbClr val="7030A0"/>
                    </a:solidFill>
                  </a:rPr>
                  <a:t>Annu</a:t>
                </a:r>
                <a:r>
                  <a:rPr lang="en-US" altLang="zh-CN" sz="1400" dirty="0">
                    <a:solidFill>
                      <a:srgbClr val="7030A0"/>
                    </a:solidFill>
                  </a:rPr>
                  <a:t>. Rev. </a:t>
                </a:r>
                <a:r>
                  <a:rPr lang="en-US" altLang="zh-CN" sz="1400" dirty="0" err="1">
                    <a:solidFill>
                      <a:srgbClr val="7030A0"/>
                    </a:solidFill>
                  </a:rPr>
                  <a:t>Nucl</a:t>
                </a:r>
                <a:r>
                  <a:rPr lang="en-US" altLang="zh-CN" sz="1400" dirty="0">
                    <a:solidFill>
                      <a:srgbClr val="7030A0"/>
                    </a:solidFill>
                  </a:rPr>
                  <a:t>. Part. </a:t>
                </a:r>
                <a:endParaRPr lang="en-US" altLang="zh-CN" sz="1400" dirty="0" smtClean="0">
                  <a:solidFill>
                    <a:srgbClr val="7030A0"/>
                  </a:solidFill>
                </a:endParaRPr>
              </a:p>
              <a:p>
                <a:r>
                  <a:rPr lang="en-US" altLang="zh-CN" sz="1400" dirty="0" smtClean="0">
                    <a:solidFill>
                      <a:srgbClr val="7030A0"/>
                    </a:solidFill>
                  </a:rPr>
                  <a:t>Sci</a:t>
                </a:r>
                <a:r>
                  <a:rPr lang="en-US" altLang="zh-CN" sz="1400" dirty="0">
                    <a:solidFill>
                      <a:srgbClr val="7030A0"/>
                    </a:solidFill>
                  </a:rPr>
                  <a:t>. 48,33 (1998</a:t>
                </a:r>
                <a:r>
                  <a:rPr lang="en-US" altLang="zh-CN" sz="1400" dirty="0" smtClean="0">
                    <a:solidFill>
                      <a:srgbClr val="7030A0"/>
                    </a:solidFill>
                  </a:rPr>
                  <a:t>).</a:t>
                </a:r>
                <a:endParaRPr lang="en-US" altLang="zh-CN" sz="1400" dirty="0">
                  <a:solidFill>
                    <a:srgbClr val="7030A0"/>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307832" y="4003811"/>
                <a:ext cx="4042508" cy="2450992"/>
              </a:xfrm>
              <a:prstGeom prst="rect">
                <a:avLst/>
              </a:prstGeom>
              <a:blipFill rotWithShape="0">
                <a:blip r:embed="rId5"/>
                <a:stretch>
                  <a:fillRect l="-1205"/>
                </a:stretch>
              </a:blipFill>
            </p:spPr>
            <p:txBody>
              <a:bodyPr/>
              <a:lstStyle/>
              <a:p>
                <a:r>
                  <a:rPr lang="zh-CN" altLang="en-US">
                    <a:noFill/>
                  </a:rPr>
                  <a:t> </a:t>
                </a:r>
              </a:p>
            </p:txBody>
          </p:sp>
        </mc:Fallback>
      </mc:AlternateContent>
      <p:pic>
        <p:nvPicPr>
          <p:cNvPr id="16" name="图片 15"/>
          <p:cNvPicPr>
            <a:picLocks noChangeAspect="1"/>
          </p:cNvPicPr>
          <p:nvPr/>
        </p:nvPicPr>
        <p:blipFill>
          <a:blip r:embed="rId6"/>
          <a:stretch>
            <a:fillRect/>
          </a:stretch>
        </p:blipFill>
        <p:spPr>
          <a:xfrm>
            <a:off x="467544" y="1057433"/>
            <a:ext cx="3882795" cy="2736831"/>
          </a:xfrm>
          <a:prstGeom prst="rect">
            <a:avLst/>
          </a:prstGeom>
          <a:noFill/>
        </p:spPr>
      </p:pic>
      <p:sp>
        <p:nvSpPr>
          <p:cNvPr id="17" name="矩形 16"/>
          <p:cNvSpPr/>
          <p:nvPr/>
        </p:nvSpPr>
        <p:spPr>
          <a:xfrm rot="19766858">
            <a:off x="422150" y="2211514"/>
            <a:ext cx="3889539" cy="438582"/>
          </a:xfrm>
          <a:prstGeom prst="rect">
            <a:avLst/>
          </a:prstGeom>
          <a:noFill/>
        </p:spPr>
        <p:txBody>
          <a:bodyPr wrap="square" lIns="68580" tIns="34290" rIns="68580" bIns="34290">
            <a:spAutoFit/>
          </a:bodyPr>
          <a:lstStyle/>
          <a:p>
            <a:pPr algn="ctr"/>
            <a:r>
              <a:rPr lang="en-US" altLang="zh-CN"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interesting region</a:t>
            </a:r>
          </a:p>
        </p:txBody>
      </p:sp>
      <p:sp>
        <p:nvSpPr>
          <p:cNvPr id="18" name="圆角矩形 17"/>
          <p:cNvSpPr/>
          <p:nvPr/>
        </p:nvSpPr>
        <p:spPr>
          <a:xfrm>
            <a:off x="6640303" y="2529632"/>
            <a:ext cx="2029688" cy="13967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标题 1"/>
          <p:cNvSpPr txBox="1">
            <a:spLocks/>
          </p:cNvSpPr>
          <p:nvPr/>
        </p:nvSpPr>
        <p:spPr>
          <a:xfrm>
            <a:off x="0" y="332656"/>
            <a:ext cx="9144000" cy="631674"/>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68580" tIns="34290" rIns="68580" bIns="34290" rtlCol="0" anchor="ctr">
            <a:normAutofit/>
          </a:bodyPr>
          <a:lstStyle>
            <a:defPPr>
              <a:defRPr lang="zh-CN"/>
            </a:defPPr>
            <a:lvl1pPr marL="0" defTabSz="914400" eaLnBrk="1" latinLnBrk="0" hangingPunct="1">
              <a:defRPr sz="2400" b="1" cap="all">
                <a:solidFill>
                  <a:srgbClr val="006600"/>
                </a:solidFill>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en-US" altLang="zh-CN" cap="none" dirty="0" smtClean="0"/>
              <a:t>Testing Standard Model</a:t>
            </a:r>
            <a:endParaRPr lang="zh-CN" altLang="en-US" dirty="0"/>
          </a:p>
        </p:txBody>
      </p:sp>
      <p:sp>
        <p:nvSpPr>
          <p:cNvPr id="2" name="矩形 1"/>
          <p:cNvSpPr/>
          <p:nvPr/>
        </p:nvSpPr>
        <p:spPr>
          <a:xfrm>
            <a:off x="5232114" y="5839966"/>
            <a:ext cx="3070071" cy="307777"/>
          </a:xfrm>
          <a:prstGeom prst="rect">
            <a:avLst/>
          </a:prstGeom>
        </p:spPr>
        <p:txBody>
          <a:bodyPr wrap="none">
            <a:spAutoFit/>
          </a:bodyPr>
          <a:lstStyle/>
          <a:p>
            <a:r>
              <a:rPr lang="en-US" altLang="zh-CN" sz="1400" dirty="0">
                <a:solidFill>
                  <a:srgbClr val="7030A0"/>
                </a:solidFill>
              </a:rPr>
              <a:t>U. </a:t>
            </a:r>
            <a:r>
              <a:rPr lang="zh-CN" altLang="en-US" sz="1400" dirty="0">
                <a:solidFill>
                  <a:srgbClr val="7030A0"/>
                </a:solidFill>
              </a:rPr>
              <a:t>Baur </a:t>
            </a:r>
            <a:r>
              <a:rPr lang="en-US" altLang="zh-CN" sz="1400" dirty="0">
                <a:solidFill>
                  <a:srgbClr val="7030A0"/>
                </a:solidFill>
              </a:rPr>
              <a:t>et. al. PRD 53, 1098 (1996) </a:t>
            </a:r>
            <a:endParaRPr lang="zh-CN" altLang="en-US" sz="1400" dirty="0">
              <a:solidFill>
                <a:srgbClr val="7030A0"/>
              </a:solidFill>
            </a:endParaRPr>
          </a:p>
        </p:txBody>
      </p:sp>
    </p:spTree>
    <p:extLst>
      <p:ext uri="{BB962C8B-B14F-4D97-AF65-F5344CB8AC3E}">
        <p14:creationId xmlns:p14="http://schemas.microsoft.com/office/powerpoint/2010/main" val="1249394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359837"/>
            <a:ext cx="9144000" cy="51341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altLang="zh-CN" sz="2400" b="1" cap="none" dirty="0">
                <a:solidFill>
                  <a:srgbClr val="006600"/>
                </a:solidFill>
                <a:latin typeface="Arial" pitchFamily="34" charset="0"/>
                <a:ea typeface="+mn-ea"/>
                <a:cs typeface="+mn-cs"/>
              </a:rPr>
              <a:t>The theoretical predictions </a:t>
            </a:r>
            <a:r>
              <a:rPr lang="en-US" altLang="zh-CN" sz="2400" b="1" cap="none" dirty="0" smtClean="0">
                <a:solidFill>
                  <a:srgbClr val="006600"/>
                </a:solidFill>
                <a:latin typeface="Arial" pitchFamily="34" charset="0"/>
                <a:ea typeface="+mn-ea"/>
                <a:cs typeface="+mn-cs"/>
              </a:rPr>
              <a:t>Gauge </a:t>
            </a:r>
            <a:r>
              <a:rPr lang="en-US" altLang="zh-CN" sz="2400" b="1" cap="none" dirty="0" smtClean="0">
                <a:solidFill>
                  <a:srgbClr val="006600"/>
                </a:solidFill>
                <a:latin typeface="Arial" pitchFamily="34" charset="0"/>
                <a:ea typeface="+mn-ea"/>
                <a:cs typeface="+mn-cs"/>
              </a:rPr>
              <a:t>Boson Pair Production</a:t>
            </a:r>
            <a:endParaRPr lang="zh-CN" altLang="en-US" sz="2400" b="1" cap="none" dirty="0">
              <a:solidFill>
                <a:srgbClr val="006600"/>
              </a:solidFill>
              <a:latin typeface="Arial" pitchFamily="34" charset="0"/>
              <a:ea typeface="+mn-ea"/>
              <a:cs typeface="+mn-cs"/>
            </a:endParaRPr>
          </a:p>
        </p:txBody>
      </p:sp>
      <p:sp>
        <p:nvSpPr>
          <p:cNvPr id="7" name="内容占位符 6"/>
          <p:cNvSpPr>
            <a:spLocks noGrp="1"/>
          </p:cNvSpPr>
          <p:nvPr>
            <p:ph sz="quarter" idx="13"/>
          </p:nvPr>
        </p:nvSpPr>
        <p:spPr>
          <a:xfrm>
            <a:off x="683568" y="1196752"/>
            <a:ext cx="8276972" cy="4471971"/>
          </a:xfrm>
        </p:spPr>
        <p:txBody>
          <a:bodyPr>
            <a:noAutofit/>
          </a:bodyPr>
          <a:lstStyle/>
          <a:p>
            <a:pPr marL="0" indent="0">
              <a:buNone/>
            </a:pPr>
            <a:r>
              <a:rPr lang="en-US" altLang="zh-CN" sz="2400" b="1" dirty="0">
                <a:solidFill>
                  <a:srgbClr val="002060"/>
                </a:solidFill>
              </a:rPr>
              <a:t>Beyond QCD NLO</a:t>
            </a:r>
            <a:endParaRPr lang="en-US" altLang="zh-CN" sz="2400" b="1" dirty="0">
              <a:solidFill>
                <a:srgbClr val="002060"/>
              </a:solidFill>
            </a:endParaRPr>
          </a:p>
          <a:p>
            <a:pPr>
              <a:lnSpc>
                <a:spcPct val="100000"/>
              </a:lnSpc>
              <a:spcBef>
                <a:spcPts val="0"/>
              </a:spcBef>
            </a:pPr>
            <a:r>
              <a:rPr lang="en-US" altLang="zh-CN" b="1" cap="none" dirty="0" smtClean="0">
                <a:solidFill>
                  <a:srgbClr val="0070C0"/>
                </a:solidFill>
              </a:rPr>
              <a:t>G. </a:t>
            </a:r>
            <a:r>
              <a:rPr lang="en-US" altLang="zh-CN" b="1" cap="none" dirty="0" err="1" smtClean="0">
                <a:solidFill>
                  <a:srgbClr val="0070C0"/>
                </a:solidFill>
              </a:rPr>
              <a:t>Chachamis</a:t>
            </a:r>
            <a:r>
              <a:rPr lang="en-US" altLang="zh-CN" b="1" cap="none" dirty="0" smtClean="0">
                <a:solidFill>
                  <a:srgbClr val="0070C0"/>
                </a:solidFill>
              </a:rPr>
              <a:t>, M. </a:t>
            </a:r>
            <a:r>
              <a:rPr lang="en-US" altLang="zh-CN" b="1" cap="none" dirty="0" err="1" smtClean="0">
                <a:solidFill>
                  <a:srgbClr val="0070C0"/>
                </a:solidFill>
              </a:rPr>
              <a:t>Czakon</a:t>
            </a:r>
            <a:r>
              <a:rPr lang="en-US" altLang="zh-CN" b="1" cap="none" dirty="0" smtClean="0">
                <a:solidFill>
                  <a:srgbClr val="0070C0"/>
                </a:solidFill>
              </a:rPr>
              <a:t>, and D. </a:t>
            </a:r>
            <a:r>
              <a:rPr lang="en-US" altLang="zh-CN" b="1" cap="none" dirty="0" err="1" smtClean="0">
                <a:solidFill>
                  <a:srgbClr val="0070C0"/>
                </a:solidFill>
              </a:rPr>
              <a:t>Eiras</a:t>
            </a:r>
            <a:r>
              <a:rPr lang="en-US" altLang="zh-CN" b="1" cap="none" dirty="0" smtClean="0">
                <a:solidFill>
                  <a:srgbClr val="0070C0"/>
                </a:solidFill>
              </a:rPr>
              <a:t>, JHEP 12 (2008) 003.</a:t>
            </a:r>
          </a:p>
          <a:p>
            <a:pPr>
              <a:lnSpc>
                <a:spcPct val="100000"/>
              </a:lnSpc>
              <a:spcBef>
                <a:spcPts val="0"/>
              </a:spcBef>
            </a:pPr>
            <a:r>
              <a:rPr lang="en-US" altLang="zh-CN" b="1" cap="none" dirty="0" smtClean="0">
                <a:solidFill>
                  <a:srgbClr val="0070C0"/>
                </a:solidFill>
              </a:rPr>
              <a:t>F. </a:t>
            </a:r>
            <a:r>
              <a:rPr lang="en-US" altLang="zh-CN" b="1" cap="none" dirty="0" err="1" smtClean="0">
                <a:solidFill>
                  <a:srgbClr val="0070C0"/>
                </a:solidFill>
              </a:rPr>
              <a:t>Campanario</a:t>
            </a:r>
            <a:r>
              <a:rPr lang="en-US" altLang="zh-CN" b="1" cap="none" dirty="0">
                <a:solidFill>
                  <a:srgbClr val="0070C0"/>
                </a:solidFill>
              </a:rPr>
              <a:t> and S</a:t>
            </a:r>
            <a:r>
              <a:rPr lang="en-US" altLang="zh-CN" b="1" cap="none" dirty="0" smtClean="0">
                <a:solidFill>
                  <a:srgbClr val="0070C0"/>
                </a:solidFill>
              </a:rPr>
              <a:t>. </a:t>
            </a:r>
            <a:r>
              <a:rPr lang="en-US" altLang="zh-CN" b="1" cap="none" dirty="0" err="1" smtClean="0">
                <a:solidFill>
                  <a:srgbClr val="0070C0"/>
                </a:solidFill>
              </a:rPr>
              <a:t>Sapeta</a:t>
            </a:r>
            <a:r>
              <a:rPr lang="en-US" altLang="zh-CN" b="1" cap="none" dirty="0" smtClean="0">
                <a:solidFill>
                  <a:srgbClr val="0070C0"/>
                </a:solidFill>
              </a:rPr>
              <a:t>, Phys. </a:t>
            </a:r>
            <a:r>
              <a:rPr lang="en-US" altLang="zh-CN" b="1" cap="none" dirty="0" err="1" smtClean="0">
                <a:solidFill>
                  <a:srgbClr val="0070C0"/>
                </a:solidFill>
              </a:rPr>
              <a:t>Lett</a:t>
            </a:r>
            <a:r>
              <a:rPr lang="en-US" altLang="zh-CN" b="1" cap="none" dirty="0" smtClean="0">
                <a:solidFill>
                  <a:srgbClr val="0070C0"/>
                </a:solidFill>
              </a:rPr>
              <a:t>. B 718, 100 (2012).</a:t>
            </a:r>
          </a:p>
          <a:p>
            <a:pPr>
              <a:lnSpc>
                <a:spcPct val="100000"/>
              </a:lnSpc>
              <a:spcBef>
                <a:spcPts val="0"/>
              </a:spcBef>
            </a:pPr>
            <a:r>
              <a:rPr lang="en-US" altLang="zh-CN" b="1" cap="none" dirty="0" smtClean="0">
                <a:solidFill>
                  <a:srgbClr val="0070C0"/>
                </a:solidFill>
              </a:rPr>
              <a:t>M. </a:t>
            </a:r>
            <a:r>
              <a:rPr lang="en-US" altLang="zh-CN" b="1" cap="none" dirty="0" err="1" smtClean="0">
                <a:solidFill>
                  <a:srgbClr val="0070C0"/>
                </a:solidFill>
              </a:rPr>
              <a:t>Grazzini</a:t>
            </a:r>
            <a:r>
              <a:rPr lang="en-US" altLang="zh-CN" b="1" cap="none" dirty="0" smtClean="0">
                <a:solidFill>
                  <a:srgbClr val="0070C0"/>
                </a:solidFill>
              </a:rPr>
              <a:t>, JHEP 01, 15</a:t>
            </a:r>
            <a:r>
              <a:rPr lang="zh-CN" altLang="en-US" b="1" cap="none" dirty="0" smtClean="0">
                <a:solidFill>
                  <a:srgbClr val="0070C0"/>
                </a:solidFill>
              </a:rPr>
              <a:t> </a:t>
            </a:r>
            <a:r>
              <a:rPr lang="en-US" altLang="zh-CN" b="1" cap="none" dirty="0" smtClean="0">
                <a:solidFill>
                  <a:srgbClr val="0070C0"/>
                </a:solidFill>
              </a:rPr>
              <a:t>(2006)</a:t>
            </a:r>
            <a:r>
              <a:rPr lang="zh-CN" altLang="en-US" b="1" cap="none" dirty="0" smtClean="0">
                <a:solidFill>
                  <a:srgbClr val="0070C0"/>
                </a:solidFill>
              </a:rPr>
              <a:t> </a:t>
            </a:r>
            <a:endParaRPr lang="en-US" altLang="zh-CN" b="1" cap="none" dirty="0" smtClean="0">
              <a:solidFill>
                <a:srgbClr val="0070C0"/>
              </a:solidFill>
            </a:endParaRPr>
          </a:p>
          <a:p>
            <a:pPr>
              <a:lnSpc>
                <a:spcPct val="100000"/>
              </a:lnSpc>
              <a:spcBef>
                <a:spcPts val="0"/>
              </a:spcBef>
            </a:pPr>
            <a:r>
              <a:rPr lang="en-US" altLang="zh-CN" b="1" cap="none" dirty="0" smtClean="0">
                <a:solidFill>
                  <a:srgbClr val="0070C0"/>
                </a:solidFill>
              </a:rPr>
              <a:t>R. </a:t>
            </a:r>
            <a:r>
              <a:rPr lang="en-US" altLang="zh-CN" b="1" cap="none" dirty="0" err="1" smtClean="0">
                <a:solidFill>
                  <a:srgbClr val="0070C0"/>
                </a:solidFill>
              </a:rPr>
              <a:t>Frederix</a:t>
            </a:r>
            <a:r>
              <a:rPr lang="en-US" altLang="zh-CN" b="1" cap="none" dirty="0" smtClean="0">
                <a:solidFill>
                  <a:srgbClr val="0070C0"/>
                </a:solidFill>
              </a:rPr>
              <a:t>, M. </a:t>
            </a:r>
            <a:r>
              <a:rPr lang="en-US" altLang="zh-CN" b="1" cap="none" dirty="0" err="1" smtClean="0">
                <a:solidFill>
                  <a:srgbClr val="0070C0"/>
                </a:solidFill>
              </a:rPr>
              <a:t>Grazzini</a:t>
            </a:r>
            <a:r>
              <a:rPr lang="en-US" altLang="zh-CN" b="1" cap="none" dirty="0" smtClean="0">
                <a:solidFill>
                  <a:srgbClr val="0070C0"/>
                </a:solidFill>
              </a:rPr>
              <a:t>, PLB 662, 353 (2008)</a:t>
            </a:r>
          </a:p>
          <a:p>
            <a:pPr>
              <a:lnSpc>
                <a:spcPct val="100000"/>
              </a:lnSpc>
              <a:spcBef>
                <a:spcPts val="0"/>
              </a:spcBef>
            </a:pPr>
            <a:r>
              <a:rPr lang="en-US" altLang="zh-CN" b="1" cap="none" dirty="0" smtClean="0">
                <a:solidFill>
                  <a:srgbClr val="0070C0"/>
                </a:solidFill>
              </a:rPr>
              <a:t>S. Dawson, I.M. Lewis</a:t>
            </a:r>
            <a:r>
              <a:rPr lang="en-US" altLang="zh-CN" b="1" cap="none" dirty="0">
                <a:solidFill>
                  <a:srgbClr val="0070C0"/>
                </a:solidFill>
              </a:rPr>
              <a:t>, and M</a:t>
            </a:r>
            <a:r>
              <a:rPr lang="en-US" altLang="zh-CN" b="1" cap="none" dirty="0" smtClean="0">
                <a:solidFill>
                  <a:srgbClr val="0070C0"/>
                </a:solidFill>
              </a:rPr>
              <a:t>. Zeng, Phys. Rev. D 88, 054028 (2013).</a:t>
            </a:r>
          </a:p>
          <a:p>
            <a:pPr>
              <a:lnSpc>
                <a:spcPct val="100000"/>
              </a:lnSpc>
              <a:spcBef>
                <a:spcPts val="0"/>
              </a:spcBef>
            </a:pPr>
            <a:r>
              <a:rPr lang="en-US" altLang="zh-CN" b="1" cap="none" dirty="0" smtClean="0">
                <a:solidFill>
                  <a:srgbClr val="0070C0"/>
                </a:solidFill>
              </a:rPr>
              <a:t>P. Meade, H. </a:t>
            </a:r>
            <a:r>
              <a:rPr lang="en-US" altLang="zh-CN" b="1" cap="none" dirty="0" err="1" smtClean="0">
                <a:solidFill>
                  <a:srgbClr val="0070C0"/>
                </a:solidFill>
              </a:rPr>
              <a:t>Ramani</a:t>
            </a:r>
            <a:r>
              <a:rPr lang="en-US" altLang="zh-CN" b="1" cap="none" dirty="0" smtClean="0">
                <a:solidFill>
                  <a:srgbClr val="0070C0"/>
                </a:solidFill>
              </a:rPr>
              <a:t>, </a:t>
            </a:r>
            <a:r>
              <a:rPr lang="en-US" altLang="zh-CN" b="1" cap="none" dirty="0">
                <a:solidFill>
                  <a:srgbClr val="0070C0"/>
                </a:solidFill>
              </a:rPr>
              <a:t>and </a:t>
            </a:r>
            <a:r>
              <a:rPr lang="en-US" altLang="zh-CN" b="1" cap="none" dirty="0" smtClean="0">
                <a:solidFill>
                  <a:srgbClr val="0070C0"/>
                </a:solidFill>
              </a:rPr>
              <a:t>M. Zeng, </a:t>
            </a:r>
            <a:r>
              <a:rPr lang="en-US" altLang="zh-CN" b="1" cap="none" dirty="0">
                <a:solidFill>
                  <a:srgbClr val="0070C0"/>
                </a:solidFill>
              </a:rPr>
              <a:t>Phys. Rev. D 90, 114006 (2014)</a:t>
            </a:r>
          </a:p>
          <a:p>
            <a:pPr marL="0" indent="0">
              <a:buNone/>
            </a:pPr>
            <a:endParaRPr lang="en-US" altLang="zh-CN" sz="2400" b="1" dirty="0" smtClean="0">
              <a:solidFill>
                <a:srgbClr val="002060"/>
              </a:solidFill>
            </a:endParaRPr>
          </a:p>
          <a:p>
            <a:pPr marL="0" indent="0">
              <a:buNone/>
            </a:pPr>
            <a:r>
              <a:rPr lang="en-US" altLang="zh-CN" sz="2400" b="1" dirty="0">
                <a:solidFill>
                  <a:srgbClr val="002060"/>
                </a:solidFill>
              </a:rPr>
              <a:t>QCD NNLO</a:t>
            </a:r>
            <a:endParaRPr lang="en-US" altLang="zh-CN" sz="2400" b="1" dirty="0">
              <a:solidFill>
                <a:srgbClr val="002060"/>
              </a:solidFill>
            </a:endParaRPr>
          </a:p>
          <a:p>
            <a:pPr>
              <a:spcBef>
                <a:spcPts val="0"/>
              </a:spcBef>
            </a:pPr>
            <a:r>
              <a:rPr lang="de-DE" altLang="zh-CN" b="1" cap="none" dirty="0" smtClean="0">
                <a:solidFill>
                  <a:srgbClr val="0070C0"/>
                </a:solidFill>
              </a:rPr>
              <a:t>WW </a:t>
            </a:r>
            <a:r>
              <a:rPr lang="de-DE" altLang="zh-CN" b="1" cap="none" dirty="0">
                <a:solidFill>
                  <a:srgbClr val="0070C0"/>
                </a:solidFill>
              </a:rPr>
              <a:t>production: </a:t>
            </a:r>
            <a:r>
              <a:rPr lang="en-US" altLang="zh-CN" b="1" cap="none" dirty="0" smtClean="0">
                <a:solidFill>
                  <a:srgbClr val="0070C0"/>
                </a:solidFill>
              </a:rPr>
              <a:t>T</a:t>
            </a:r>
            <a:r>
              <a:rPr lang="en-US" altLang="zh-CN" b="1" cap="none" dirty="0">
                <a:solidFill>
                  <a:srgbClr val="0070C0"/>
                </a:solidFill>
              </a:rPr>
              <a:t>. </a:t>
            </a:r>
            <a:r>
              <a:rPr lang="en-US" altLang="zh-CN" b="1" cap="none" dirty="0" err="1">
                <a:solidFill>
                  <a:srgbClr val="0070C0"/>
                </a:solidFill>
              </a:rPr>
              <a:t>Gehrmann</a:t>
            </a:r>
            <a:r>
              <a:rPr lang="en-US" altLang="zh-CN" b="1" cap="none" dirty="0">
                <a:solidFill>
                  <a:srgbClr val="0070C0"/>
                </a:solidFill>
              </a:rPr>
              <a:t>, </a:t>
            </a:r>
            <a:r>
              <a:rPr lang="en-US" altLang="zh-CN" b="1" cap="none" dirty="0" smtClean="0">
                <a:solidFill>
                  <a:srgbClr val="0070C0"/>
                </a:solidFill>
              </a:rPr>
              <a:t>et </a:t>
            </a:r>
            <a:r>
              <a:rPr lang="en-US" altLang="zh-CN" b="1" cap="none" dirty="0">
                <a:solidFill>
                  <a:srgbClr val="0070C0"/>
                </a:solidFill>
              </a:rPr>
              <a:t>al</a:t>
            </a:r>
            <a:r>
              <a:rPr lang="en-US" altLang="zh-CN" b="1" cap="none" dirty="0" smtClean="0">
                <a:solidFill>
                  <a:srgbClr val="0070C0"/>
                </a:solidFill>
              </a:rPr>
              <a:t>., </a:t>
            </a:r>
            <a:r>
              <a:rPr lang="en-US" altLang="zh-CN" b="1" cap="none" dirty="0" err="1" smtClean="0">
                <a:solidFill>
                  <a:srgbClr val="0070C0"/>
                </a:solidFill>
              </a:rPr>
              <a:t>Phys.Rev.Lett</a:t>
            </a:r>
            <a:r>
              <a:rPr lang="en-US" altLang="zh-CN" b="1" cap="none" dirty="0">
                <a:solidFill>
                  <a:srgbClr val="0070C0"/>
                </a:solidFill>
              </a:rPr>
              <a:t>. 113, 212001 (</a:t>
            </a:r>
            <a:r>
              <a:rPr lang="en-US" altLang="zh-CN" b="1" cap="none" dirty="0" smtClean="0">
                <a:solidFill>
                  <a:srgbClr val="0070C0"/>
                </a:solidFill>
              </a:rPr>
              <a:t>2014)</a:t>
            </a:r>
          </a:p>
          <a:p>
            <a:pPr>
              <a:spcBef>
                <a:spcPts val="0"/>
              </a:spcBef>
            </a:pPr>
            <a:r>
              <a:rPr lang="de-DE" altLang="zh-CN" b="1" cap="none" dirty="0" smtClean="0">
                <a:solidFill>
                  <a:srgbClr val="0070C0"/>
                </a:solidFill>
              </a:rPr>
              <a:t>ZZ  production:  F</a:t>
            </a:r>
            <a:r>
              <a:rPr lang="de-DE" altLang="zh-CN" b="1" cap="none" dirty="0">
                <a:solidFill>
                  <a:srgbClr val="0070C0"/>
                </a:solidFill>
              </a:rPr>
              <a:t>. Cascioli, </a:t>
            </a:r>
            <a:r>
              <a:rPr lang="de-DE" altLang="zh-CN" b="1" cap="none" dirty="0" smtClean="0">
                <a:solidFill>
                  <a:srgbClr val="0070C0"/>
                </a:solidFill>
              </a:rPr>
              <a:t>et </a:t>
            </a:r>
            <a:r>
              <a:rPr lang="de-DE" altLang="zh-CN" b="1" cap="none" dirty="0">
                <a:solidFill>
                  <a:srgbClr val="0070C0"/>
                </a:solidFill>
              </a:rPr>
              <a:t>al., </a:t>
            </a:r>
            <a:r>
              <a:rPr lang="de-DE" altLang="zh-CN" b="1" cap="none" dirty="0" smtClean="0">
                <a:solidFill>
                  <a:srgbClr val="0070C0"/>
                </a:solidFill>
              </a:rPr>
              <a:t>Phys.Lett. B 735, 311 </a:t>
            </a:r>
            <a:r>
              <a:rPr lang="de-DE" altLang="zh-CN" b="1" cap="none" dirty="0">
                <a:solidFill>
                  <a:srgbClr val="0070C0"/>
                </a:solidFill>
              </a:rPr>
              <a:t>(2014</a:t>
            </a:r>
            <a:r>
              <a:rPr lang="de-DE" altLang="zh-CN" b="1" cap="none" dirty="0" smtClean="0">
                <a:solidFill>
                  <a:srgbClr val="0070C0"/>
                </a:solidFill>
              </a:rPr>
              <a:t>)</a:t>
            </a:r>
            <a:endParaRPr lang="en-US" altLang="zh-CN" b="1" cap="none" dirty="0" smtClean="0">
              <a:solidFill>
                <a:srgbClr val="0070C0"/>
              </a:solidFill>
            </a:endParaRPr>
          </a:p>
          <a:p>
            <a:pPr marL="0" indent="0">
              <a:lnSpc>
                <a:spcPct val="100000"/>
              </a:lnSpc>
              <a:spcBef>
                <a:spcPts val="0"/>
              </a:spcBef>
              <a:buNone/>
            </a:pPr>
            <a:r>
              <a:rPr lang="en-US" altLang="zh-CN" sz="1400" b="1" dirty="0">
                <a:solidFill>
                  <a:srgbClr val="0070C0"/>
                </a:solidFill>
              </a:rPr>
              <a:t>	</a:t>
            </a:r>
            <a:endParaRPr lang="zh-CN" altLang="en-US" sz="1400" b="1" dirty="0">
              <a:solidFill>
                <a:srgbClr val="0070C0"/>
              </a:solidFill>
            </a:endParaRPr>
          </a:p>
        </p:txBody>
      </p:sp>
    </p:spTree>
    <p:extLst>
      <p:ext uri="{BB962C8B-B14F-4D97-AF65-F5344CB8AC3E}">
        <p14:creationId xmlns:p14="http://schemas.microsoft.com/office/powerpoint/2010/main" val="972274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9144000" cy="95848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r>
              <a:rPr lang="en-US" altLang="zh-CN" sz="2400" b="1" cap="none" dirty="0" smtClean="0">
                <a:solidFill>
                  <a:srgbClr val="006600"/>
                </a:solidFill>
                <a:latin typeface="Arial" pitchFamily="34" charset="0"/>
                <a:ea typeface="+mn-ea"/>
                <a:cs typeface="+mn-cs"/>
              </a:rPr>
              <a:t>Total </a:t>
            </a:r>
            <a:r>
              <a:rPr lang="en-US" altLang="zh-CN" sz="2400" b="1" cap="none" dirty="0" smtClean="0">
                <a:solidFill>
                  <a:srgbClr val="006600"/>
                </a:solidFill>
                <a:latin typeface="Arial" pitchFamily="34" charset="0"/>
                <a:ea typeface="+mn-ea"/>
                <a:cs typeface="+mn-cs"/>
              </a:rPr>
              <a:t>Cross </a:t>
            </a:r>
            <a:r>
              <a:rPr lang="en-US" altLang="zh-CN" sz="2400" b="1" cap="none" dirty="0" smtClean="0">
                <a:solidFill>
                  <a:srgbClr val="006600"/>
                </a:solidFill>
                <a:latin typeface="Arial" pitchFamily="34" charset="0"/>
                <a:ea typeface="+mn-ea"/>
                <a:cs typeface="+mn-cs"/>
              </a:rPr>
              <a:t>Section </a:t>
            </a:r>
            <a:r>
              <a:rPr lang="en-US" altLang="zh-CN" sz="2400" b="1" cap="none" dirty="0" smtClean="0">
                <a:solidFill>
                  <a:srgbClr val="FF0000"/>
                </a:solidFill>
                <a:latin typeface="Arial" pitchFamily="34" charset="0"/>
                <a:ea typeface="+mn-ea"/>
                <a:cs typeface="+mn-cs"/>
              </a:rPr>
              <a:t>in 2013</a:t>
            </a:r>
            <a:endParaRPr lang="zh-CN" altLang="en-US" sz="2400" b="1" cap="none" dirty="0">
              <a:solidFill>
                <a:srgbClr val="FF0000"/>
              </a:solidFill>
              <a:latin typeface="Arial" pitchFamily="34" charset="0"/>
              <a:ea typeface="+mn-ea"/>
              <a:cs typeface="+mn-cs"/>
            </a:endParaRPr>
          </a:p>
        </p:txBody>
      </p:sp>
      <mc:AlternateContent xmlns:mc="http://schemas.openxmlformats.org/markup-compatibility/2006">
        <mc:Choice xmlns:a14="http://schemas.microsoft.com/office/drawing/2010/main" Requires="a14">
          <p:graphicFrame>
            <p:nvGraphicFramePr>
              <p:cNvPr id="3" name="表格 2"/>
              <p:cNvGraphicFramePr>
                <a:graphicFrameLocks noGrp="1"/>
              </p:cNvGraphicFramePr>
              <p:nvPr>
                <p:extLst>
                  <p:ext uri="{D42A27DB-BD31-4B8C-83A1-F6EECF244321}">
                    <p14:modId xmlns:p14="http://schemas.microsoft.com/office/powerpoint/2010/main" val="1834382674"/>
                  </p:ext>
                </p:extLst>
              </p:nvPr>
            </p:nvGraphicFramePr>
            <p:xfrm>
              <a:off x="4606508" y="2066345"/>
              <a:ext cx="4488160" cy="2463566"/>
            </p:xfrm>
            <a:graphic>
              <a:graphicData uri="http://schemas.openxmlformats.org/drawingml/2006/table">
                <a:tbl>
                  <a:tblPr firstRow="1" bandRow="1">
                    <a:tableStyleId>{775DCB02-9BB8-47FD-8907-85C794F793BA}</a:tableStyleId>
                  </a:tblPr>
                  <a:tblGrid>
                    <a:gridCol w="1296143"/>
                    <a:gridCol w="3192017"/>
                  </a:tblGrid>
                  <a:tr h="437632">
                    <a:tc>
                      <a:txBody>
                        <a:bodyPr/>
                        <a:lstStyle/>
                        <a:p>
                          <a:r>
                            <a:rPr lang="en-US" altLang="zh-CN" sz="2400" dirty="0" smtClean="0"/>
                            <a:t>NLO</a:t>
                          </a:r>
                          <a:endParaRPr lang="zh-CN" altLang="en-US" sz="2400" dirty="0"/>
                        </a:p>
                      </a:txBody>
                      <a:tcPr/>
                    </a:tc>
                    <a:tc>
                      <a:txBody>
                        <a:bodyPr/>
                        <a:lstStyle/>
                        <a:p>
                          <a:pPr algn="ctr"/>
                          <a14:m>
                            <m:oMath xmlns:m="http://schemas.openxmlformats.org/officeDocument/2006/math">
                              <m:r>
                                <a:rPr lang="en-US" altLang="zh-CN" sz="2400" smtClean="0"/>
                                <m:t>𝟓𝟒</m:t>
                              </m:r>
                              <m:r>
                                <a:rPr lang="en-US" altLang="zh-CN" sz="2400" smtClean="0"/>
                                <m:t>.</m:t>
                              </m:r>
                              <m:sSubSup>
                                <m:sSubSupPr>
                                  <m:ctrlPr>
                                    <a:rPr lang="en-US" altLang="zh-CN" sz="2400" smtClean="0"/>
                                  </m:ctrlPr>
                                </m:sSubSupPr>
                                <m:e>
                                  <m:r>
                                    <a:rPr lang="en-US" altLang="zh-CN" sz="2400" smtClean="0"/>
                                    <m:t>𝟕</m:t>
                                  </m:r>
                                </m:e>
                                <m:sub>
                                  <m:r>
                                    <a:rPr lang="en-US" altLang="zh-CN" sz="2400" smtClean="0"/>
                                    <m:t>−</m:t>
                                  </m:r>
                                  <m:r>
                                    <a:rPr lang="en-US" altLang="zh-CN" sz="2400" smtClean="0"/>
                                    <m:t>𝟏</m:t>
                                  </m:r>
                                  <m:r>
                                    <a:rPr lang="en-US" altLang="zh-CN" sz="2400" smtClean="0"/>
                                    <m:t>.</m:t>
                                  </m:r>
                                  <m:r>
                                    <a:rPr lang="en-US" altLang="zh-CN" sz="2400" smtClean="0"/>
                                    <m:t>𝟎</m:t>
                                  </m:r>
                                </m:sub>
                                <m:sup>
                                  <m:r>
                                    <a:rPr lang="en-US" altLang="zh-CN" sz="2400" smtClean="0"/>
                                    <m:t>+</m:t>
                                  </m:r>
                                  <m:r>
                                    <a:rPr lang="en-US" altLang="zh-CN" sz="2400" smtClean="0"/>
                                    <m:t>𝟏</m:t>
                                  </m:r>
                                  <m:r>
                                    <a:rPr lang="en-US" altLang="zh-CN" sz="2400" smtClean="0"/>
                                    <m:t>.</m:t>
                                  </m:r>
                                  <m:r>
                                    <a:rPr lang="en-US" altLang="zh-CN" sz="2400" smtClean="0"/>
                                    <m:t>𝟒</m:t>
                                  </m:r>
                                </m:sup>
                              </m:sSubSup>
                            </m:oMath>
                          </a14:m>
                          <a:r>
                            <a:rPr lang="en-US" altLang="zh-CN" sz="2400" dirty="0" smtClean="0"/>
                            <a:t> (</a:t>
                          </a:r>
                          <a:r>
                            <a:rPr lang="en-US" altLang="zh-CN" sz="2400" dirty="0" err="1" smtClean="0"/>
                            <a:t>pb</a:t>
                          </a:r>
                          <a:r>
                            <a:rPr lang="en-US" altLang="zh-CN" sz="2400" dirty="0" smtClean="0"/>
                            <a:t>)</a:t>
                          </a:r>
                          <a:endParaRPr lang="zh-CN" altLang="en-US" sz="2400" dirty="0"/>
                        </a:p>
                      </a:txBody>
                      <a:tcPr/>
                    </a:tc>
                  </a:tr>
                  <a:tr h="437632">
                    <a:tc>
                      <a:txBody>
                        <a:bodyPr/>
                        <a:lstStyle/>
                        <a:p>
                          <a:r>
                            <a:rPr lang="en-US" altLang="zh-CN" sz="2400" dirty="0" smtClean="0"/>
                            <a:t>NNLL</a:t>
                          </a:r>
                          <a:endParaRPr lang="zh-CN" alt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2400" smtClean="0"/>
                                <m:t>𝟓𝟕</m:t>
                              </m:r>
                              <m:r>
                                <a:rPr lang="en-US" altLang="zh-CN" sz="2400" smtClean="0"/>
                                <m:t>.</m:t>
                              </m:r>
                              <m:sSubSup>
                                <m:sSubSupPr>
                                  <m:ctrlPr>
                                    <a:rPr lang="en-US" altLang="zh-CN" sz="2400" smtClean="0"/>
                                  </m:ctrlPr>
                                </m:sSubSupPr>
                                <m:e>
                                  <m:r>
                                    <a:rPr lang="en-US" altLang="zh-CN" sz="2400" smtClean="0"/>
                                    <m:t>𝟑</m:t>
                                  </m:r>
                                </m:e>
                                <m:sub>
                                  <m:r>
                                    <a:rPr lang="en-US" altLang="zh-CN" sz="2400" smtClean="0"/>
                                    <m:t>−</m:t>
                                  </m:r>
                                  <m:r>
                                    <a:rPr lang="en-US" altLang="zh-CN" sz="2400" smtClean="0"/>
                                    <m:t>𝟏</m:t>
                                  </m:r>
                                  <m:r>
                                    <a:rPr lang="en-US" altLang="zh-CN" sz="2400" smtClean="0"/>
                                    <m:t>.</m:t>
                                  </m:r>
                                  <m:r>
                                    <a:rPr lang="en-US" altLang="zh-CN" sz="2400" smtClean="0"/>
                                    <m:t>𝟔</m:t>
                                  </m:r>
                                </m:sub>
                                <m:sup>
                                  <m:r>
                                    <a:rPr lang="en-US" altLang="zh-CN" sz="2400" smtClean="0"/>
                                    <m:t>+</m:t>
                                  </m:r>
                                  <m:r>
                                    <a:rPr lang="en-US" altLang="zh-CN" sz="2400" smtClean="0"/>
                                    <m:t>𝟐</m:t>
                                  </m:r>
                                  <m:r>
                                    <a:rPr lang="en-US" altLang="zh-CN" sz="2400" smtClean="0"/>
                                    <m:t>.</m:t>
                                  </m:r>
                                  <m:r>
                                    <a:rPr lang="en-US" altLang="zh-CN" sz="2400" smtClean="0"/>
                                    <m:t>𝟑</m:t>
                                  </m:r>
                                </m:sup>
                              </m:sSubSup>
                            </m:oMath>
                          </a14:m>
                          <a:r>
                            <a:rPr lang="zh-CN" altLang="en-US" sz="2400" dirty="0" smtClean="0"/>
                            <a:t> </a:t>
                          </a:r>
                          <a:r>
                            <a:rPr lang="en-US" altLang="zh-CN" sz="2400" dirty="0" smtClean="0"/>
                            <a:t>(</a:t>
                          </a:r>
                          <a:r>
                            <a:rPr lang="en-US" altLang="zh-CN" sz="2400" dirty="0" err="1" smtClean="0"/>
                            <a:t>pb</a:t>
                          </a:r>
                          <a:r>
                            <a:rPr lang="en-US" altLang="zh-CN" sz="2400" dirty="0" smtClean="0"/>
                            <a:t>)</a:t>
                          </a:r>
                          <a:endParaRPr lang="zh-CN" altLang="en-US" sz="2400" dirty="0"/>
                        </a:p>
                      </a:txBody>
                      <a:tcPr/>
                    </a:tc>
                  </a:tr>
                  <a:tr h="436084">
                    <a:tc>
                      <a:txBody>
                        <a:bodyPr/>
                        <a:lstStyle/>
                        <a:p>
                          <a:r>
                            <a:rPr lang="en-US" altLang="zh-CN" sz="2400" baseline="0" dirty="0" smtClean="0"/>
                            <a:t>NNLO </a:t>
                          </a:r>
                          <a:r>
                            <a:rPr lang="zh-CN" altLang="en-US" sz="2400" baseline="0" dirty="0" smtClean="0"/>
                            <a:t> </a:t>
                          </a:r>
                          <a:endParaRPr lang="en-US" altLang="zh-CN" sz="2400" dirty="0" smtClean="0"/>
                        </a:p>
                      </a:txBody>
                      <a:tcPr/>
                    </a:tc>
                    <a:tc>
                      <a:txBody>
                        <a:bodyPr/>
                        <a:lstStyle/>
                        <a:p>
                          <a:pPr algn="ctr"/>
                          <a:r>
                            <a:rPr lang="en-US" altLang="zh-CN" sz="2400" dirty="0" smtClean="0"/>
                            <a:t> </a:t>
                          </a:r>
                          <a14:m>
                            <m:oMath xmlns:m="http://schemas.openxmlformats.org/officeDocument/2006/math">
                              <m:sSubSup>
                                <m:sSubSupPr>
                                  <m:ctrlPr>
                                    <a:rPr lang="en-US" altLang="zh-CN" sz="2400" smtClean="0"/>
                                  </m:ctrlPr>
                                </m:sSubSupPr>
                                <m:e>
                                  <m:r>
                                    <a:rPr lang="en-US" altLang="zh-CN" sz="2400" smtClean="0"/>
                                    <m:t>𝟓𝟗</m:t>
                                  </m:r>
                                  <m:r>
                                    <a:rPr lang="en-US" altLang="zh-CN" sz="2400" smtClean="0"/>
                                    <m:t>.</m:t>
                                  </m:r>
                                  <m:r>
                                    <a:rPr lang="en-US" altLang="zh-CN" sz="2400" smtClean="0"/>
                                    <m:t>𝟖</m:t>
                                  </m:r>
                                </m:e>
                                <m:sub>
                                  <m:r>
                                    <a:rPr lang="en-US" altLang="zh-CN" sz="2400" smtClean="0"/>
                                    <m:t>−</m:t>
                                  </m:r>
                                  <m:r>
                                    <a:rPr lang="en-US" altLang="zh-CN" sz="2400" smtClean="0"/>
                                    <m:t>𝟏</m:t>
                                  </m:r>
                                  <m:r>
                                    <a:rPr lang="en-US" altLang="zh-CN" sz="2400" smtClean="0"/>
                                    <m:t>.</m:t>
                                  </m:r>
                                  <m:r>
                                    <a:rPr lang="en-US" altLang="zh-CN" sz="2400" smtClean="0"/>
                                    <m:t>𝟏</m:t>
                                  </m:r>
                                </m:sub>
                                <m:sup>
                                  <m:r>
                                    <a:rPr lang="en-US" altLang="zh-CN" sz="2400" smtClean="0"/>
                                    <m:t>+</m:t>
                                  </m:r>
                                  <m:r>
                                    <a:rPr lang="en-US" altLang="zh-CN" sz="2400" smtClean="0"/>
                                    <m:t>𝟏</m:t>
                                  </m:r>
                                  <m:r>
                                    <a:rPr lang="en-US" altLang="zh-CN" sz="2400" smtClean="0"/>
                                    <m:t>.</m:t>
                                  </m:r>
                                  <m:r>
                                    <a:rPr lang="en-US" altLang="zh-CN" sz="2400" smtClean="0"/>
                                    <m:t>𝟑</m:t>
                                  </m:r>
                                </m:sup>
                              </m:sSubSup>
                            </m:oMath>
                          </a14:m>
                          <a:r>
                            <a:rPr lang="zh-CN" altLang="en-US" sz="2400" dirty="0" smtClean="0"/>
                            <a:t> </a:t>
                          </a:r>
                          <a:r>
                            <a:rPr lang="en-US" altLang="zh-CN" sz="2400" dirty="0" smtClean="0"/>
                            <a:t>(</a:t>
                          </a:r>
                          <a:r>
                            <a:rPr lang="en-US" altLang="zh-CN" sz="2400" dirty="0" err="1" smtClean="0"/>
                            <a:t>pb</a:t>
                          </a:r>
                          <a:r>
                            <a:rPr lang="en-US" altLang="zh-CN" sz="2400" dirty="0" smtClean="0"/>
                            <a:t>)</a:t>
                          </a:r>
                          <a:endParaRPr lang="zh-CN" altLang="en-US" sz="2400" dirty="0"/>
                        </a:p>
                      </a:txBody>
                      <a:tcPr/>
                    </a:tc>
                  </a:tr>
                  <a:tr h="358000">
                    <a:tc>
                      <a:txBody>
                        <a:bodyPr/>
                        <a:lstStyle/>
                        <a:p>
                          <a:r>
                            <a:rPr lang="en-US" altLang="zh-CN" sz="2000" dirty="0" err="1" smtClean="0"/>
                            <a:t>Exp</a:t>
                          </a:r>
                          <a:r>
                            <a:rPr lang="en-US" altLang="zh-CN" sz="2000" dirty="0" smtClean="0"/>
                            <a:t>(CMS)</a:t>
                          </a:r>
                        </a:p>
                      </a:txBody>
                      <a:tcPr/>
                    </a:tc>
                    <a:tc>
                      <a:txBody>
                        <a:bodyPr/>
                        <a:lstStyle/>
                        <a:p>
                          <a:pPr algn="ctr"/>
                          <a14:m>
                            <m:oMath xmlns:m="http://schemas.openxmlformats.org/officeDocument/2006/math">
                              <m:r>
                                <a:rPr lang="en-US" altLang="zh-CN" sz="2000" smtClean="0"/>
                                <m:t>69.9±2.8±5.6±3.1</m:t>
                              </m:r>
                            </m:oMath>
                          </a14:m>
                          <a:r>
                            <a:rPr lang="zh-CN" altLang="en-US" sz="2000" dirty="0" smtClean="0"/>
                            <a:t> </a:t>
                          </a:r>
                          <a:r>
                            <a:rPr lang="en-US" altLang="zh-CN" sz="2000" dirty="0" smtClean="0"/>
                            <a:t>(</a:t>
                          </a:r>
                          <a:r>
                            <a:rPr lang="en-US" altLang="zh-CN" sz="2000" dirty="0" err="1" smtClean="0"/>
                            <a:t>pb</a:t>
                          </a:r>
                          <a:r>
                            <a:rPr lang="en-US" altLang="zh-CN" sz="2000" dirty="0" smtClean="0"/>
                            <a:t>)</a:t>
                          </a:r>
                          <a:endParaRPr lang="zh-CN" altLang="en-US" sz="2000" dirty="0"/>
                        </a:p>
                      </a:txBody>
                      <a:tcPr/>
                    </a:tc>
                  </a:tr>
                  <a:tr h="586823">
                    <a:tc>
                      <a:txBody>
                        <a:bodyPr/>
                        <a:lstStyle/>
                        <a:p>
                          <a:r>
                            <a:rPr lang="en-US" altLang="zh-CN" sz="2000" dirty="0" err="1" smtClean="0"/>
                            <a:t>Exp</a:t>
                          </a:r>
                          <a:r>
                            <a:rPr lang="en-US" altLang="zh-CN" sz="2000" dirty="0" smtClean="0"/>
                            <a:t>(ATLAS)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2000" smtClean="0"/>
                                <m:t>71.4</m:t>
                              </m:r>
                              <m:sSup>
                                <m:sSupPr>
                                  <m:ctrlPr>
                                    <a:rPr lang="en-US" altLang="zh-CN" sz="2000" smtClean="0"/>
                                  </m:ctrlPr>
                                </m:sSupPr>
                                <m:e>
                                  <m:sSup>
                                    <m:sSupPr>
                                      <m:ctrlPr>
                                        <a:rPr lang="en-US" altLang="zh-CN" sz="2000" smtClean="0"/>
                                      </m:ctrlPr>
                                    </m:sSupPr>
                                    <m:e>
                                      <m:sSubSup>
                                        <m:sSubSupPr>
                                          <m:ctrlPr>
                                            <a:rPr lang="en-US" altLang="zh-CN" sz="2000" smtClean="0"/>
                                          </m:ctrlPr>
                                        </m:sSubSupPr>
                                        <m:e>
                                          <m:r>
                                            <a:rPr lang="en-US" altLang="zh-CN" sz="2000" smtClean="0"/>
                                            <m:t> </m:t>
                                          </m:r>
                                        </m:e>
                                        <m:sub>
                                          <m:r>
                                            <a:rPr lang="en-US" altLang="zh-CN" sz="2000" smtClean="0"/>
                                            <m:t>−1.2−4.0−2.1</m:t>
                                          </m:r>
                                        </m:sub>
                                        <m:sup>
                                          <m:r>
                                            <a:rPr lang="en-US" altLang="zh-CN" sz="2000" smtClean="0"/>
                                            <m:t>+1.2+5.0+2.2</m:t>
                                          </m:r>
                                        </m:sup>
                                      </m:sSubSup>
                                    </m:e>
                                    <m:sup>
                                      <m:r>
                                        <a:rPr lang="en-US" altLang="zh-CN" sz="2000" smtClean="0"/>
                                        <m:t> </m:t>
                                      </m:r>
                                    </m:sup>
                                  </m:sSup>
                                </m:e>
                                <m:sup>
                                  <m:r>
                                    <a:rPr lang="en-US" altLang="zh-CN" sz="2000" smtClean="0"/>
                                    <m:t> </m:t>
                                  </m:r>
                                </m:sup>
                              </m:sSup>
                              <m:r>
                                <a:rPr lang="en-US" altLang="zh-CN" sz="2000" smtClean="0"/>
                                <m:t> </m:t>
                              </m:r>
                            </m:oMath>
                          </a14:m>
                          <a:r>
                            <a:rPr lang="en-US" altLang="zh-CN" sz="2000" dirty="0" smtClean="0"/>
                            <a:t>(</a:t>
                          </a:r>
                          <a:r>
                            <a:rPr lang="en-US" altLang="zh-CN" sz="2000" dirty="0" err="1" smtClean="0"/>
                            <a:t>pb</a:t>
                          </a:r>
                          <a:r>
                            <a:rPr lang="en-US" altLang="zh-CN" sz="2000" dirty="0" smtClean="0"/>
                            <a:t>)</a:t>
                          </a:r>
                          <a:endParaRPr lang="zh-CN" altLang="en-US" sz="2000" dirty="0"/>
                        </a:p>
                      </a:txBody>
                      <a:tcPr/>
                    </a:tc>
                  </a:tr>
                </a:tbl>
              </a:graphicData>
            </a:graphic>
          </p:graphicFrame>
        </mc:Choice>
        <mc:Fallback>
          <p:graphicFrame>
            <p:nvGraphicFramePr>
              <p:cNvPr id="3" name="表格 2"/>
              <p:cNvGraphicFramePr>
                <a:graphicFrameLocks noGrp="1"/>
              </p:cNvGraphicFramePr>
              <p:nvPr>
                <p:extLst>
                  <p:ext uri="{D42A27DB-BD31-4B8C-83A1-F6EECF244321}">
                    <p14:modId xmlns:p14="http://schemas.microsoft.com/office/powerpoint/2010/main" val="1834382674"/>
                  </p:ext>
                </p:extLst>
              </p:nvPr>
            </p:nvGraphicFramePr>
            <p:xfrm>
              <a:off x="4606508" y="2066345"/>
              <a:ext cx="4488160" cy="2463566"/>
            </p:xfrm>
            <a:graphic>
              <a:graphicData uri="http://schemas.openxmlformats.org/drawingml/2006/table">
                <a:tbl>
                  <a:tblPr firstRow="1" bandRow="1">
                    <a:tableStyleId>{775DCB02-9BB8-47FD-8907-85C794F793BA}</a:tableStyleId>
                  </a:tblPr>
                  <a:tblGrid>
                    <a:gridCol w="1296143"/>
                    <a:gridCol w="3192017"/>
                  </a:tblGrid>
                  <a:tr h="490474">
                    <a:tc>
                      <a:txBody>
                        <a:bodyPr/>
                        <a:lstStyle/>
                        <a:p>
                          <a:r>
                            <a:rPr lang="en-US" altLang="zh-CN" sz="2400" dirty="0" smtClean="0"/>
                            <a:t>NLO</a:t>
                          </a:r>
                          <a:endParaRPr lang="zh-CN" altLang="en-US" sz="2400" dirty="0"/>
                        </a:p>
                      </a:txBody>
                      <a:tcPr/>
                    </a:tc>
                    <a:tc>
                      <a:txBody>
                        <a:bodyPr/>
                        <a:lstStyle/>
                        <a:p>
                          <a:endParaRPr lang="zh-CN"/>
                        </a:p>
                      </a:txBody>
                      <a:tcPr>
                        <a:blipFill rotWithShape="0">
                          <a:blip r:embed="rId3"/>
                          <a:stretch>
                            <a:fillRect l="-40840" t="-8642" r="-382" b="-402469"/>
                          </a:stretch>
                        </a:blipFill>
                      </a:tcPr>
                    </a:tc>
                  </a:tr>
                  <a:tr h="491681">
                    <a:tc>
                      <a:txBody>
                        <a:bodyPr/>
                        <a:lstStyle/>
                        <a:p>
                          <a:r>
                            <a:rPr lang="en-US" altLang="zh-CN" sz="2400" dirty="0" smtClean="0"/>
                            <a:t>NNLL</a:t>
                          </a:r>
                          <a:endParaRPr lang="zh-CN" altLang="en-US" sz="2400" dirty="0"/>
                        </a:p>
                      </a:txBody>
                      <a:tcPr/>
                    </a:tc>
                    <a:tc>
                      <a:txBody>
                        <a:bodyPr/>
                        <a:lstStyle/>
                        <a:p>
                          <a:endParaRPr lang="zh-CN"/>
                        </a:p>
                      </a:txBody>
                      <a:tcPr>
                        <a:blipFill rotWithShape="0">
                          <a:blip r:embed="rId3"/>
                          <a:stretch>
                            <a:fillRect l="-40840" t="-108642" r="-382" b="-302469"/>
                          </a:stretch>
                        </a:blipFill>
                      </a:tcPr>
                    </a:tc>
                  </a:tr>
                  <a:tr h="498348">
                    <a:tc>
                      <a:txBody>
                        <a:bodyPr/>
                        <a:lstStyle/>
                        <a:p>
                          <a:r>
                            <a:rPr lang="en-US" altLang="zh-CN" sz="2400" baseline="0" dirty="0" smtClean="0"/>
                            <a:t>NNLO </a:t>
                          </a:r>
                          <a:r>
                            <a:rPr lang="zh-CN" altLang="en-US" sz="2400" baseline="0" dirty="0" smtClean="0"/>
                            <a:t> </a:t>
                          </a:r>
                          <a:endParaRPr lang="en-US" altLang="zh-CN" sz="2400" dirty="0" smtClean="0"/>
                        </a:p>
                      </a:txBody>
                      <a:tcPr/>
                    </a:tc>
                    <a:tc>
                      <a:txBody>
                        <a:bodyPr/>
                        <a:lstStyle/>
                        <a:p>
                          <a:endParaRPr lang="zh-CN"/>
                        </a:p>
                      </a:txBody>
                      <a:tcPr>
                        <a:blipFill rotWithShape="0">
                          <a:blip r:embed="rId3"/>
                          <a:stretch>
                            <a:fillRect l="-40840" t="-206098" r="-382" b="-198780"/>
                          </a:stretch>
                        </a:blipFill>
                      </a:tcPr>
                    </a:tc>
                  </a:tr>
                  <a:tr h="396240">
                    <a:tc>
                      <a:txBody>
                        <a:bodyPr/>
                        <a:lstStyle/>
                        <a:p>
                          <a:r>
                            <a:rPr lang="en-US" altLang="zh-CN" sz="2000" dirty="0" err="1" smtClean="0"/>
                            <a:t>Exp</a:t>
                          </a:r>
                          <a:r>
                            <a:rPr lang="en-US" altLang="zh-CN" sz="2000" dirty="0" smtClean="0"/>
                            <a:t>(CMS)</a:t>
                          </a:r>
                        </a:p>
                      </a:txBody>
                      <a:tcPr/>
                    </a:tc>
                    <a:tc>
                      <a:txBody>
                        <a:bodyPr/>
                        <a:lstStyle/>
                        <a:p>
                          <a:endParaRPr lang="zh-CN"/>
                        </a:p>
                      </a:txBody>
                      <a:tcPr>
                        <a:blipFill rotWithShape="0">
                          <a:blip r:embed="rId3"/>
                          <a:stretch>
                            <a:fillRect l="-40840" t="-386154" r="-382" b="-150769"/>
                          </a:stretch>
                        </a:blipFill>
                      </a:tcPr>
                    </a:tc>
                  </a:tr>
                  <a:tr h="586823">
                    <a:tc>
                      <a:txBody>
                        <a:bodyPr/>
                        <a:lstStyle/>
                        <a:p>
                          <a:r>
                            <a:rPr lang="en-US" altLang="zh-CN" sz="2000" dirty="0" err="1" smtClean="0"/>
                            <a:t>Exp</a:t>
                          </a:r>
                          <a:r>
                            <a:rPr lang="en-US" altLang="zh-CN" sz="2000" dirty="0" smtClean="0"/>
                            <a:t>(ATLAS)</a:t>
                          </a:r>
                        </a:p>
                      </a:txBody>
                      <a:tcPr/>
                    </a:tc>
                    <a:tc>
                      <a:txBody>
                        <a:bodyPr/>
                        <a:lstStyle/>
                        <a:p>
                          <a:endParaRPr lang="zh-CN"/>
                        </a:p>
                      </a:txBody>
                      <a:tcPr>
                        <a:blipFill rotWithShape="0">
                          <a:blip r:embed="rId3"/>
                          <a:stretch>
                            <a:fillRect l="-40840" t="-325773" r="-382" b="-1031"/>
                          </a:stretch>
                        </a:blipFill>
                      </a:tcPr>
                    </a:tc>
                  </a:tr>
                </a:tbl>
              </a:graphicData>
            </a:graphic>
          </p:graphicFrame>
        </mc:Fallback>
      </mc:AlternateContent>
      <p:sp>
        <p:nvSpPr>
          <p:cNvPr id="4" name="矩形 3"/>
          <p:cNvSpPr/>
          <p:nvPr/>
        </p:nvSpPr>
        <p:spPr>
          <a:xfrm>
            <a:off x="7053165" y="6106944"/>
            <a:ext cx="2082621" cy="369332"/>
          </a:xfrm>
          <a:prstGeom prst="rect">
            <a:avLst/>
          </a:prstGeom>
        </p:spPr>
        <p:txBody>
          <a:bodyPr wrap="none">
            <a:spAutoFit/>
          </a:bodyPr>
          <a:lstStyle/>
          <a:p>
            <a:r>
              <a:rPr lang="en-US" altLang="zh-CN" dirty="0"/>
              <a:t>(</a:t>
            </a:r>
            <a:r>
              <a:rPr lang="en-US" altLang="zh-CN" dirty="0" smtClean="0"/>
              <a:t>MSTW2008 </a:t>
            </a:r>
            <a:r>
              <a:rPr lang="en-US" altLang="zh-CN" dirty="0"/>
              <a:t>PDF)</a:t>
            </a:r>
            <a:endParaRPr lang="zh-CN" altLang="en-US" dirty="0"/>
          </a:p>
        </p:txBody>
      </p:sp>
      <p:grpSp>
        <p:nvGrpSpPr>
          <p:cNvPr id="20" name="组合 19"/>
          <p:cNvGrpSpPr/>
          <p:nvPr/>
        </p:nvGrpSpPr>
        <p:grpSpPr>
          <a:xfrm>
            <a:off x="213676" y="1425472"/>
            <a:ext cx="4248472" cy="3046554"/>
            <a:chOff x="1951080" y="1000190"/>
            <a:chExt cx="8244115" cy="5813278"/>
          </a:xfrm>
        </p:grpSpPr>
        <p:pic>
          <p:nvPicPr>
            <p:cNvPr id="21" name="图片 20"/>
            <p:cNvPicPr>
              <a:picLocks noChangeAspect="1"/>
            </p:cNvPicPr>
            <p:nvPr/>
          </p:nvPicPr>
          <p:blipFill>
            <a:blip r:embed="rId4"/>
            <a:stretch>
              <a:fillRect/>
            </a:stretch>
          </p:blipFill>
          <p:spPr>
            <a:xfrm>
              <a:off x="1951080" y="1000190"/>
              <a:ext cx="8244115" cy="5813278"/>
            </a:xfrm>
            <a:prstGeom prst="rect">
              <a:avLst/>
            </a:prstGeom>
            <a:effectLst>
              <a:softEdge rad="63500"/>
            </a:effectLst>
            <a:scene3d>
              <a:camera prst="orthographicFront"/>
              <a:lightRig rig="threePt" dir="t"/>
            </a:scene3d>
            <a:sp3d>
              <a:bevelT/>
            </a:sp3d>
          </p:spPr>
        </p:pic>
        <p:sp>
          <p:nvSpPr>
            <p:cNvPr id="22" name="圆角矩形 21"/>
            <p:cNvSpPr/>
            <p:nvPr/>
          </p:nvSpPr>
          <p:spPr>
            <a:xfrm>
              <a:off x="7207753" y="3071644"/>
              <a:ext cx="1886858" cy="3033479"/>
            </a:xfrm>
            <a:prstGeom prst="round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4807316" y="1280078"/>
            <a:ext cx="4572000" cy="830997"/>
          </a:xfrm>
          <a:prstGeom prst="rect">
            <a:avLst/>
          </a:prstGeom>
        </p:spPr>
        <p:txBody>
          <a:bodyPr>
            <a:spAutoFit/>
          </a:bodyPr>
          <a:lstStyle/>
          <a:p>
            <a:pPr>
              <a:lnSpc>
                <a:spcPct val="100000"/>
              </a:lnSpc>
              <a:spcBef>
                <a:spcPts val="0"/>
              </a:spcBef>
            </a:pPr>
            <a:r>
              <a:rPr lang="en-US" altLang="zh-CN" sz="1600" b="1" dirty="0">
                <a:solidFill>
                  <a:srgbClr val="0070C0"/>
                </a:solidFill>
              </a:rPr>
              <a:t>S. Dawson</a:t>
            </a:r>
            <a:r>
              <a:rPr lang="en-US" altLang="zh-CN" sz="1600" b="1" dirty="0" smtClean="0">
                <a:solidFill>
                  <a:srgbClr val="0070C0"/>
                </a:solidFill>
              </a:rPr>
              <a:t>, et. al, PRD 88</a:t>
            </a:r>
            <a:r>
              <a:rPr lang="en-US" altLang="zh-CN" sz="1600" b="1" dirty="0">
                <a:solidFill>
                  <a:srgbClr val="0070C0"/>
                </a:solidFill>
              </a:rPr>
              <a:t>, 054028 (2013</a:t>
            </a:r>
            <a:r>
              <a:rPr lang="en-US" altLang="zh-CN" sz="1600" b="1" dirty="0" smtClean="0">
                <a:solidFill>
                  <a:srgbClr val="0070C0"/>
                </a:solidFill>
              </a:rPr>
              <a:t>).</a:t>
            </a:r>
          </a:p>
          <a:p>
            <a:pPr>
              <a:spcBef>
                <a:spcPts val="0"/>
              </a:spcBef>
            </a:pPr>
            <a:r>
              <a:rPr lang="en-US" altLang="zh-CN" sz="1600" b="1" dirty="0">
                <a:solidFill>
                  <a:srgbClr val="0070C0"/>
                </a:solidFill>
              </a:rPr>
              <a:t>T. </a:t>
            </a:r>
            <a:r>
              <a:rPr lang="en-US" altLang="zh-CN" sz="1600" b="1" dirty="0" err="1">
                <a:solidFill>
                  <a:srgbClr val="0070C0"/>
                </a:solidFill>
              </a:rPr>
              <a:t>Gehrmann</a:t>
            </a:r>
            <a:r>
              <a:rPr lang="en-US" altLang="zh-CN" sz="1600" b="1" dirty="0">
                <a:solidFill>
                  <a:srgbClr val="0070C0"/>
                </a:solidFill>
              </a:rPr>
              <a:t>, et al., </a:t>
            </a:r>
            <a:r>
              <a:rPr lang="en-US" altLang="zh-CN" sz="1600" b="1" dirty="0" smtClean="0">
                <a:solidFill>
                  <a:srgbClr val="0070C0"/>
                </a:solidFill>
              </a:rPr>
              <a:t>PRL. </a:t>
            </a:r>
            <a:r>
              <a:rPr lang="en-US" altLang="zh-CN" sz="1600" b="1" dirty="0">
                <a:solidFill>
                  <a:srgbClr val="0070C0"/>
                </a:solidFill>
              </a:rPr>
              <a:t>113, 212001 (2014)</a:t>
            </a:r>
          </a:p>
          <a:p>
            <a:pPr>
              <a:lnSpc>
                <a:spcPct val="100000"/>
              </a:lnSpc>
              <a:spcBef>
                <a:spcPts val="0"/>
              </a:spcBef>
            </a:pPr>
            <a:endParaRPr lang="en-US" altLang="zh-CN" sz="1600" b="1" dirty="0">
              <a:solidFill>
                <a:srgbClr val="0070C0"/>
              </a:solidFill>
            </a:endParaRPr>
          </a:p>
        </p:txBody>
      </p:sp>
      <p:pic>
        <p:nvPicPr>
          <p:cNvPr id="12" name="图片 11"/>
          <p:cNvPicPr>
            <a:picLocks noChangeAspect="1"/>
          </p:cNvPicPr>
          <p:nvPr/>
        </p:nvPicPr>
        <p:blipFill>
          <a:blip r:embed="rId5"/>
          <a:stretch>
            <a:fillRect/>
          </a:stretch>
        </p:blipFill>
        <p:spPr>
          <a:xfrm>
            <a:off x="388413" y="4670404"/>
            <a:ext cx="8367173" cy="1725902"/>
          </a:xfrm>
          <a:prstGeom prst="rect">
            <a:avLst/>
          </a:prstGeom>
        </p:spPr>
      </p:pic>
      <p:sp>
        <p:nvSpPr>
          <p:cNvPr id="16" name="矩形 15"/>
          <p:cNvSpPr/>
          <p:nvPr/>
        </p:nvSpPr>
        <p:spPr>
          <a:xfrm>
            <a:off x="5722101" y="6476276"/>
            <a:ext cx="3421899" cy="338554"/>
          </a:xfrm>
          <a:prstGeom prst="rect">
            <a:avLst/>
          </a:prstGeom>
        </p:spPr>
        <p:txBody>
          <a:bodyPr>
            <a:spAutoFit/>
          </a:bodyPr>
          <a:lstStyle/>
          <a:p>
            <a:pPr>
              <a:spcBef>
                <a:spcPts val="0"/>
              </a:spcBef>
            </a:pPr>
            <a:r>
              <a:rPr lang="en-US" altLang="zh-CN" sz="1600" b="1" dirty="0">
                <a:solidFill>
                  <a:srgbClr val="0070C0"/>
                </a:solidFill>
              </a:rPr>
              <a:t>P. </a:t>
            </a:r>
            <a:r>
              <a:rPr lang="en-US" altLang="zh-CN" sz="1600" b="1" dirty="0" err="1">
                <a:solidFill>
                  <a:srgbClr val="0070C0"/>
                </a:solidFill>
              </a:rPr>
              <a:t>Monn</a:t>
            </a:r>
            <a:r>
              <a:rPr lang="en-US" altLang="zh-CN" sz="1600" b="1" dirty="0">
                <a:solidFill>
                  <a:srgbClr val="0070C0"/>
                </a:solidFill>
              </a:rPr>
              <a:t>, G. </a:t>
            </a:r>
            <a:r>
              <a:rPr lang="en-US" altLang="zh-CN" sz="1600" b="1" dirty="0" err="1">
                <a:solidFill>
                  <a:srgbClr val="0070C0"/>
                </a:solidFill>
              </a:rPr>
              <a:t>Zanderighi</a:t>
            </a:r>
            <a:r>
              <a:rPr lang="en-US" altLang="zh-CN" sz="1600" b="1" dirty="0">
                <a:solidFill>
                  <a:srgbClr val="0070C0"/>
                </a:solidFill>
              </a:rPr>
              <a:t> 1410.4745</a:t>
            </a:r>
            <a:endParaRPr lang="zh-CN" altLang="en-US" sz="1600" b="1" dirty="0">
              <a:solidFill>
                <a:srgbClr val="0070C0"/>
              </a:solidFill>
            </a:endParaRPr>
          </a:p>
        </p:txBody>
      </p:sp>
    </p:spTree>
    <p:extLst>
      <p:ext uri="{BB962C8B-B14F-4D97-AF65-F5344CB8AC3E}">
        <p14:creationId xmlns:p14="http://schemas.microsoft.com/office/powerpoint/2010/main" val="246285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3"/>
          <a:stretch>
            <a:fillRect/>
          </a:stretch>
        </p:blipFill>
        <p:spPr>
          <a:xfrm>
            <a:off x="4622114" y="1740355"/>
            <a:ext cx="4097478" cy="3621475"/>
          </a:xfrm>
          <a:prstGeom prst="rect">
            <a:avLst/>
          </a:prstGeom>
          <a:effectLst>
            <a:glow rad="101600">
              <a:schemeClr val="bg1">
                <a:lumMod val="95000"/>
                <a:alpha val="60000"/>
              </a:schemeClr>
            </a:glow>
            <a:softEdge rad="63500"/>
          </a:effec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77" y="4870282"/>
            <a:ext cx="2324100" cy="1552575"/>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893" y="2609970"/>
            <a:ext cx="2619375" cy="1571625"/>
          </a:xfrm>
          <a:prstGeom prst="rect">
            <a:avLst/>
          </a:prstGeom>
        </p:spPr>
      </p:pic>
      <p:sp>
        <p:nvSpPr>
          <p:cNvPr id="2" name="标题 1"/>
          <p:cNvSpPr>
            <a:spLocks noGrp="1"/>
          </p:cNvSpPr>
          <p:nvPr>
            <p:ph type="title"/>
          </p:nvPr>
        </p:nvSpPr>
        <p:spPr>
          <a:xfrm>
            <a:off x="0" y="141959"/>
            <a:ext cx="9143999" cy="62991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r>
              <a:rPr lang="en-US" altLang="zh-CN" sz="2800" b="1" cap="none" dirty="0" smtClean="0">
                <a:solidFill>
                  <a:srgbClr val="006600"/>
                </a:solidFill>
                <a:latin typeface="Arial" pitchFamily="34" charset="0"/>
                <a:ea typeface="宋体" pitchFamily="2" charset="-122"/>
                <a:cs typeface="+mn-cs"/>
              </a:rPr>
              <a:t>Jet Veto</a:t>
            </a:r>
            <a:endParaRPr lang="zh-CN" altLang="en-US" sz="2800" b="1" cap="none" dirty="0">
              <a:solidFill>
                <a:srgbClr val="006600"/>
              </a:solidFill>
              <a:latin typeface="Arial"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4" name="矩形 3"/>
              <p:cNvSpPr/>
              <p:nvPr/>
            </p:nvSpPr>
            <p:spPr>
              <a:xfrm>
                <a:off x="4622114" y="5275963"/>
                <a:ext cx="4642708" cy="1465466"/>
              </a:xfrm>
              <a:prstGeom prst="rect">
                <a:avLst/>
              </a:prstGeom>
              <a:noFill/>
            </p:spPr>
            <p:txBody>
              <a:bodyPr wrap="square" rtlCol="0">
                <a:spAutoFit/>
              </a:bodyPr>
              <a:lstStyle/>
              <a:p>
                <a:r>
                  <a:rPr lang="en-US" altLang="zh-CN" sz="2000" b="1" dirty="0"/>
                  <a:t>To suppress the unwanted </a:t>
                </a:r>
                <a:r>
                  <a:rPr lang="en-US" altLang="zh-CN" sz="2000" b="1" dirty="0" smtClean="0"/>
                  <a:t>backgrounds (</a:t>
                </a:r>
                <a14:m>
                  <m:oMath xmlns:m="http://schemas.openxmlformats.org/officeDocument/2006/math">
                    <m:r>
                      <a:rPr lang="en-US" altLang="zh-CN" sz="2000">
                        <a:latin typeface="Cambria Math" panose="02040503050406030204" pitchFamily="18" charset="0"/>
                      </a:rPr>
                      <m:t>𝑡</m:t>
                    </m:r>
                    <m:acc>
                      <m:accPr>
                        <m:chr m:val="̅"/>
                        <m:ctrlPr>
                          <a:rPr lang="en-US" altLang="zh-CN" sz="2000" i="1">
                            <a:latin typeface="Cambria Math" panose="02040503050406030204" pitchFamily="18" charset="0"/>
                          </a:rPr>
                        </m:ctrlPr>
                      </m:accPr>
                      <m:e>
                        <m:r>
                          <a:rPr lang="en-US" altLang="zh-CN" sz="2000">
                            <a:latin typeface="Cambria Math" panose="02040503050406030204" pitchFamily="18" charset="0"/>
                          </a:rPr>
                          <m:t>𝑡</m:t>
                        </m:r>
                      </m:e>
                    </m:acc>
                  </m:oMath>
                </a14:m>
                <a:r>
                  <a:rPr lang="en-US" altLang="zh-CN" sz="2000" b="1" dirty="0" smtClean="0"/>
                  <a:t>), </a:t>
                </a:r>
                <a:r>
                  <a:rPr lang="en-US" altLang="zh-CN" sz="2000" b="1" dirty="0"/>
                  <a:t>a jet veto procedure </a:t>
                </a:r>
                <a14:m>
                  <m:oMath xmlns:m="http://schemas.openxmlformats.org/officeDocument/2006/math">
                    <m:sSub>
                      <m:sSubPr>
                        <m:ctrlPr>
                          <a:rPr lang="en-US" altLang="zh-CN" sz="2800" b="1" i="1" smtClean="0">
                            <a:solidFill>
                              <a:srgbClr val="FF0000"/>
                            </a:solidFill>
                            <a:latin typeface="Cambria Math" panose="02040503050406030204" pitchFamily="18" charset="0"/>
                          </a:rPr>
                        </m:ctrlPr>
                      </m:sSubPr>
                      <m:e>
                        <m:r>
                          <a:rPr lang="en-US" altLang="zh-CN" sz="2800" b="1">
                            <a:solidFill>
                              <a:srgbClr val="FF0000"/>
                            </a:solidFill>
                            <a:latin typeface="Cambria Math" panose="02040503050406030204" pitchFamily="18" charset="0"/>
                          </a:rPr>
                          <m:t>𝑝</m:t>
                        </m:r>
                      </m:e>
                      <m:sub>
                        <m:r>
                          <a:rPr lang="en-US" altLang="zh-CN" sz="2800" b="1">
                            <a:solidFill>
                              <a:srgbClr val="FF0000"/>
                            </a:solidFill>
                            <a:latin typeface="Cambria Math" panose="02040503050406030204" pitchFamily="18" charset="0"/>
                          </a:rPr>
                          <m:t>𝑇</m:t>
                        </m:r>
                        <m:r>
                          <a:rPr lang="en-US" altLang="zh-CN" sz="2800" b="1">
                            <a:solidFill>
                              <a:srgbClr val="FF0000"/>
                            </a:solidFill>
                            <a:latin typeface="Cambria Math" panose="02040503050406030204" pitchFamily="18" charset="0"/>
                          </a:rPr>
                          <m:t>,</m:t>
                        </m:r>
                        <m:r>
                          <a:rPr lang="en-US" altLang="zh-CN" sz="2800" b="1">
                            <a:solidFill>
                              <a:srgbClr val="FF0000"/>
                            </a:solidFill>
                            <a:latin typeface="Cambria Math" panose="02040503050406030204" pitchFamily="18" charset="0"/>
                          </a:rPr>
                          <m:t>𝑣𝑒𝑡𝑜</m:t>
                        </m:r>
                      </m:sub>
                    </m:sSub>
                    <m:r>
                      <a:rPr lang="en-US" altLang="zh-CN" sz="2800" b="1">
                        <a:latin typeface="Cambria Math" panose="02040503050406030204" pitchFamily="18" charset="0"/>
                      </a:rPr>
                      <m:t>∼30 </m:t>
                    </m:r>
                    <m:r>
                      <a:rPr lang="en-US" altLang="zh-CN" sz="2800" b="1">
                        <a:latin typeface="Cambria Math" panose="02040503050406030204" pitchFamily="18" charset="0"/>
                      </a:rPr>
                      <m:t>𝐺𝑒𝑉</m:t>
                    </m:r>
                  </m:oMath>
                </a14:m>
                <a:r>
                  <a:rPr lang="en-US" altLang="zh-CN" sz="2000" b="1" dirty="0"/>
                  <a:t> should be considered.</a:t>
                </a:r>
                <a:endParaRPr lang="zh-CN" altLang="en-US" sz="2000" b="1" dirty="0"/>
              </a:p>
            </p:txBody>
          </p:sp>
        </mc:Choice>
        <mc:Fallback xmlns="">
          <p:sp>
            <p:nvSpPr>
              <p:cNvPr id="4" name="矩形 3"/>
              <p:cNvSpPr>
                <a:spLocks noRot="1" noChangeAspect="1" noMove="1" noResize="1" noEditPoints="1" noAdjustHandles="1" noChangeArrowheads="1" noChangeShapeType="1" noTextEdit="1"/>
              </p:cNvSpPr>
              <p:nvPr/>
            </p:nvSpPr>
            <p:spPr>
              <a:xfrm>
                <a:off x="4622114" y="5275963"/>
                <a:ext cx="4642708" cy="1465466"/>
              </a:xfrm>
              <a:prstGeom prst="rect">
                <a:avLst/>
              </a:prstGeom>
              <a:blipFill rotWithShape="0">
                <a:blip r:embed="rId6"/>
                <a:stretch>
                  <a:fillRect l="-1312" t="-1660" b="-6639"/>
                </a:stretch>
              </a:blipFill>
            </p:spPr>
            <p:txBody>
              <a:bodyPr/>
              <a:lstStyle/>
              <a:p>
                <a:r>
                  <a:rPr lang="zh-CN" altLang="en-US">
                    <a:noFill/>
                  </a:rPr>
                  <a:t> </a:t>
                </a:r>
              </a:p>
            </p:txBody>
          </p:sp>
        </mc:Fallback>
      </mc:AlternateContent>
      <p:grpSp>
        <p:nvGrpSpPr>
          <p:cNvPr id="26" name="组合 25"/>
          <p:cNvGrpSpPr/>
          <p:nvPr/>
        </p:nvGrpSpPr>
        <p:grpSpPr>
          <a:xfrm>
            <a:off x="1146739" y="2164011"/>
            <a:ext cx="3214384" cy="4414529"/>
            <a:chOff x="259093" y="2009221"/>
            <a:chExt cx="4110201" cy="7057150"/>
          </a:xfrm>
        </p:grpSpPr>
        <p:grpSp>
          <p:nvGrpSpPr>
            <p:cNvPr id="31" name="组合 30"/>
            <p:cNvGrpSpPr/>
            <p:nvPr/>
          </p:nvGrpSpPr>
          <p:grpSpPr>
            <a:xfrm>
              <a:off x="2922125" y="6081588"/>
              <a:ext cx="627260" cy="2984783"/>
              <a:chOff x="2922125" y="6081588"/>
              <a:chExt cx="627260" cy="2984783"/>
            </a:xfrm>
          </p:grpSpPr>
          <mc:AlternateContent xmlns:mc="http://schemas.openxmlformats.org/markup-compatibility/2006" xmlns:a14="http://schemas.microsoft.com/office/drawing/2010/main">
            <mc:Choice Requires="a14">
              <p:sp>
                <p:nvSpPr>
                  <p:cNvPr id="36" name="TextBox 35"/>
                  <p:cNvSpPr txBox="1"/>
                  <p:nvPr/>
                </p:nvSpPr>
                <p:spPr>
                  <a:xfrm>
                    <a:off x="3125828" y="6081588"/>
                    <a:ext cx="3676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𝑏</m:t>
                          </m:r>
                        </m:oMath>
                      </m:oMathPara>
                    </a14:m>
                    <a:endParaRPr lang="zh-CN" alt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125828" y="6081588"/>
                    <a:ext cx="367666" cy="369332"/>
                  </a:xfrm>
                  <a:prstGeom prst="rect">
                    <a:avLst/>
                  </a:prstGeom>
                  <a:blipFill rotWithShape="0">
                    <a:blip r:embed="rId7"/>
                    <a:stretch>
                      <a:fillRect r="-4255"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071620" y="8697039"/>
                    <a:ext cx="3676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𝑏</m:t>
                          </m:r>
                        </m:oMath>
                      </m:oMathPara>
                    </a14:m>
                    <a:endParaRPr lang="zh-CN" alt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3071620" y="8697039"/>
                    <a:ext cx="367666" cy="369332"/>
                  </a:xfrm>
                  <a:prstGeom prst="rect">
                    <a:avLst/>
                  </a:prstGeom>
                  <a:blipFill rotWithShape="0">
                    <a:blip r:embed="rId8"/>
                    <a:stretch>
                      <a:fillRect r="-4255" b="-5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071620" y="7002345"/>
                    <a:ext cx="477765" cy="5924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𝑊</m:t>
                          </m:r>
                        </m:oMath>
                      </m:oMathPara>
                    </a14:m>
                    <a:endParaRPr lang="en-US" altLang="zh-CN" b="0" dirty="0" smtClean="0"/>
                  </a:p>
                </p:txBody>
              </p:sp>
            </mc:Choice>
            <mc:Fallback xmlns="">
              <p:sp>
                <p:nvSpPr>
                  <p:cNvPr id="40" name="TextBox 39"/>
                  <p:cNvSpPr txBox="1">
                    <a:spLocks noRot="1" noChangeAspect="1" noMove="1" noResize="1" noEditPoints="1" noAdjustHandles="1" noChangeArrowheads="1" noChangeShapeType="1" noTextEdit="1"/>
                  </p:cNvSpPr>
                  <p:nvPr/>
                </p:nvSpPr>
                <p:spPr>
                  <a:xfrm>
                    <a:off x="3071620" y="7002345"/>
                    <a:ext cx="477765" cy="592488"/>
                  </a:xfrm>
                  <a:prstGeom prst="rect">
                    <a:avLst/>
                  </a:prstGeom>
                  <a:blipFill rotWithShape="0">
                    <a:blip r:embed="rId9"/>
                    <a:stretch>
                      <a:fillRect r="-4918"/>
                    </a:stretch>
                  </a:blipFill>
                </p:spPr>
                <p:txBody>
                  <a:bodyPr/>
                  <a:lstStyle/>
                  <a:p>
                    <a:r>
                      <a:rPr lang="zh-CN" altLang="en-US">
                        <a:noFill/>
                      </a:rPr>
                      <a:t> </a:t>
                    </a:r>
                  </a:p>
                </p:txBody>
              </p:sp>
            </mc:Fallback>
          </mc:AlternateContent>
          <p:sp>
            <p:nvSpPr>
              <p:cNvPr id="42" name="矩形 41"/>
              <p:cNvSpPr/>
              <p:nvPr/>
            </p:nvSpPr>
            <p:spPr>
              <a:xfrm>
                <a:off x="2922125" y="6155946"/>
                <a:ext cx="578092" cy="526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1043608" y="2675244"/>
              <a:ext cx="464241" cy="675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108973" y="4718253"/>
              <a:ext cx="464241" cy="675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4" name="TextBox 33"/>
                <p:cNvSpPr txBox="1"/>
                <p:nvPr/>
              </p:nvSpPr>
              <p:spPr>
                <a:xfrm flipH="1">
                  <a:off x="259093" y="2009221"/>
                  <a:ext cx="4110201" cy="609897"/>
                </a:xfrm>
                <a:prstGeom prst="rect">
                  <a:avLst/>
                </a:prstGeom>
                <a:noFill/>
              </p:spPr>
              <p:txBody>
                <a:bodyPr wrap="square" rtlCol="0">
                  <a:spAutoFit/>
                </a:bodyPr>
                <a:lstStyle/>
                <a:p>
                  <a:r>
                    <a:rPr lang="en-US" altLang="zh-CN" b="1" dirty="0">
                      <a:solidFill>
                        <a:srgbClr val="FF0000"/>
                      </a:solidFill>
                    </a:rPr>
                    <a:t>Required </a:t>
                  </a:r>
                  <a14:m>
                    <m:oMath xmlns:m="http://schemas.openxmlformats.org/officeDocument/2006/math">
                      <m:sSub>
                        <m:sSubPr>
                          <m:ctrlPr>
                            <a:rPr lang="en-US" altLang="zh-CN" b="1" i="1">
                              <a:solidFill>
                                <a:srgbClr val="FF0000"/>
                              </a:solidFill>
                              <a:latin typeface="Cambria Math" panose="02040503050406030204" pitchFamily="18" charset="0"/>
                            </a:rPr>
                          </m:ctrlPr>
                        </m:sSubPr>
                        <m:e>
                          <m:r>
                            <a:rPr lang="en-US" altLang="zh-CN" b="1" i="1">
                              <a:solidFill>
                                <a:srgbClr val="FF0000"/>
                              </a:solidFill>
                              <a:latin typeface="Cambria Math"/>
                            </a:rPr>
                            <m:t>𝒑</m:t>
                          </m:r>
                        </m:e>
                        <m:sub>
                          <m:r>
                            <a:rPr lang="en-US" altLang="zh-CN" b="1" i="1">
                              <a:solidFill>
                                <a:srgbClr val="FF0000"/>
                              </a:solidFill>
                              <a:latin typeface="Cambria Math"/>
                            </a:rPr>
                            <m:t>𝑻</m:t>
                          </m:r>
                        </m:sub>
                      </m:sSub>
                      <m:r>
                        <a:rPr lang="en-US" altLang="zh-CN" b="1" i="1">
                          <a:solidFill>
                            <a:srgbClr val="FF0000"/>
                          </a:solidFill>
                          <a:latin typeface="Cambria Math"/>
                        </a:rPr>
                        <m:t>&lt;</m:t>
                      </m:r>
                      <m:sSub>
                        <m:sSubPr>
                          <m:ctrlPr>
                            <a:rPr lang="en-US" altLang="zh-CN" b="1" i="1">
                              <a:solidFill>
                                <a:srgbClr val="FF0000"/>
                              </a:solidFill>
                              <a:latin typeface="Cambria Math" panose="02040503050406030204" pitchFamily="18" charset="0"/>
                            </a:rPr>
                          </m:ctrlPr>
                        </m:sSubPr>
                        <m:e>
                          <m:r>
                            <a:rPr lang="en-US" altLang="zh-CN" b="1" i="1">
                              <a:solidFill>
                                <a:srgbClr val="FF0000"/>
                              </a:solidFill>
                              <a:latin typeface="Cambria Math"/>
                            </a:rPr>
                            <m:t>𝒑</m:t>
                          </m:r>
                        </m:e>
                        <m:sub>
                          <m:r>
                            <a:rPr lang="en-US" altLang="zh-CN" b="1" i="1">
                              <a:solidFill>
                                <a:srgbClr val="FF0000"/>
                              </a:solidFill>
                              <a:latin typeface="Cambria Math"/>
                            </a:rPr>
                            <m:t>𝑻</m:t>
                          </m:r>
                          <m:r>
                            <a:rPr lang="en-US" altLang="zh-CN" b="1" i="1">
                              <a:solidFill>
                                <a:srgbClr val="FF0000"/>
                              </a:solidFill>
                              <a:latin typeface="Cambria Math"/>
                            </a:rPr>
                            <m:t>,</m:t>
                          </m:r>
                          <m:r>
                            <a:rPr lang="en-US" altLang="zh-CN" b="1" i="1">
                              <a:solidFill>
                                <a:srgbClr val="FF0000"/>
                              </a:solidFill>
                              <a:latin typeface="Cambria Math"/>
                            </a:rPr>
                            <m:t>𝒗𝒆𝒕𝒐</m:t>
                          </m:r>
                        </m:sub>
                      </m:sSub>
                    </m:oMath>
                  </a14:m>
                  <a:endParaRPr lang="zh-CN" altLang="en-US" b="1"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flipH="1">
                  <a:off x="259093" y="2009221"/>
                  <a:ext cx="4110201" cy="609897"/>
                </a:xfrm>
                <a:prstGeom prst="rect">
                  <a:avLst/>
                </a:prstGeom>
                <a:blipFill rotWithShape="0">
                  <a:blip r:embed="rId10"/>
                  <a:stretch>
                    <a:fillRect l="-1518" t="-9524" b="-20635"/>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TextBox 4"/>
              <p:cNvSpPr txBox="1"/>
              <p:nvPr/>
            </p:nvSpPr>
            <p:spPr>
              <a:xfrm>
                <a:off x="474131" y="1094024"/>
                <a:ext cx="8255977" cy="646331"/>
              </a:xfrm>
              <a:prstGeom prst="rect">
                <a:avLst/>
              </a:prstGeom>
              <a:noFill/>
            </p:spPr>
            <p:txBody>
              <a:bodyPr wrap="square" rtlCol="0">
                <a:spAutoFit/>
              </a:bodyPr>
              <a:lstStyle>
                <a:defPPr>
                  <a:defRPr lang="zh-CN"/>
                </a:defPPr>
                <a:lvl1pPr marL="214313" indent="-214313">
                  <a:buFont typeface="Arial" panose="020B0604020202020204" pitchFamily="34" charset="0"/>
                  <a:buChar char="•"/>
                  <a:defRPr sz="2400" b="1"/>
                </a:lvl1pPr>
              </a:lstStyle>
              <a:p>
                <a:pPr marL="0" indent="0">
                  <a:buNone/>
                </a:pPr>
                <a14:m>
                  <m:oMath xmlns:m="http://schemas.openxmlformats.org/officeDocument/2006/math">
                    <m:r>
                      <a:rPr lang="en-US" altLang="zh-CN" sz="1800">
                        <a:latin typeface="Cambria Math" panose="02040503050406030204" pitchFamily="18" charset="0"/>
                      </a:rPr>
                      <m:t>𝑡</m:t>
                    </m:r>
                    <m:acc>
                      <m:accPr>
                        <m:chr m:val="̅"/>
                        <m:ctrlPr>
                          <a:rPr lang="en-US" altLang="zh-CN" sz="1800" i="1">
                            <a:latin typeface="Cambria Math" panose="02040503050406030204" pitchFamily="18" charset="0"/>
                          </a:rPr>
                        </m:ctrlPr>
                      </m:accPr>
                      <m:e>
                        <m:r>
                          <a:rPr lang="en-US" altLang="zh-CN" sz="1800">
                            <a:latin typeface="Cambria Math" panose="02040503050406030204" pitchFamily="18" charset="0"/>
                          </a:rPr>
                          <m:t>𝑡</m:t>
                        </m:r>
                      </m:e>
                    </m:acc>
                  </m:oMath>
                </a14:m>
                <a:r>
                  <a:rPr lang="en-US" altLang="zh-CN" sz="1800" dirty="0"/>
                  <a:t> production is </a:t>
                </a:r>
                <a:r>
                  <a:rPr lang="en-US" altLang="zh-CN" sz="1800" dirty="0" smtClean="0"/>
                  <a:t>an irreducible </a:t>
                </a:r>
                <a:r>
                  <a:rPr lang="en-US" altLang="zh-CN" sz="1800" dirty="0"/>
                  <a:t>background with additional energetic jets to the VZ associated production at hadron colliders. </a:t>
                </a:r>
                <a:endParaRPr lang="zh-CN" altLang="en-US" sz="1800" dirty="0"/>
              </a:p>
            </p:txBody>
          </p:sp>
        </mc:Choice>
        <mc:Fallback xmlns="">
          <p:sp>
            <p:nvSpPr>
              <p:cNvPr id="5" name="TextBox 4"/>
              <p:cNvSpPr txBox="1">
                <a:spLocks noRot="1" noChangeAspect="1" noMove="1" noResize="1" noEditPoints="1" noAdjustHandles="1" noChangeArrowheads="1" noChangeShapeType="1" noTextEdit="1"/>
              </p:cNvSpPr>
              <p:nvPr/>
            </p:nvSpPr>
            <p:spPr>
              <a:xfrm>
                <a:off x="474131" y="1094024"/>
                <a:ext cx="8255977" cy="646331"/>
              </a:xfrm>
              <a:prstGeom prst="rect">
                <a:avLst/>
              </a:prstGeom>
              <a:blipFill rotWithShape="0">
                <a:blip r:embed="rId11"/>
                <a:stretch>
                  <a:fillRect l="-665" t="-4717" b="-14151"/>
                </a:stretch>
              </a:blipFill>
            </p:spPr>
            <p:txBody>
              <a:bodyPr/>
              <a:lstStyle/>
              <a:p>
                <a:r>
                  <a:rPr lang="zh-CN" altLang="en-US">
                    <a:noFill/>
                  </a:rPr>
                  <a:t> </a:t>
                </a:r>
              </a:p>
            </p:txBody>
          </p:sp>
        </mc:Fallback>
      </mc:AlternateContent>
      <p:sp>
        <p:nvSpPr>
          <p:cNvPr id="48" name="矩形 47"/>
          <p:cNvSpPr/>
          <p:nvPr/>
        </p:nvSpPr>
        <p:spPr>
          <a:xfrm>
            <a:off x="3246287" y="6277298"/>
            <a:ext cx="452097" cy="3771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9" name="TextBox 39"/>
              <p:cNvSpPr txBox="1"/>
              <p:nvPr/>
            </p:nvSpPr>
            <p:spPr>
              <a:xfrm>
                <a:off x="3346277" y="5756466"/>
                <a:ext cx="373636" cy="3706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𝑊</m:t>
                      </m:r>
                    </m:oMath>
                  </m:oMathPara>
                </a14:m>
                <a:endParaRPr lang="en-US" altLang="zh-CN" b="0" dirty="0" smtClean="0"/>
              </a:p>
            </p:txBody>
          </p:sp>
        </mc:Choice>
        <mc:Fallback xmlns="">
          <p:sp>
            <p:nvSpPr>
              <p:cNvPr id="49" name="TextBox 39"/>
              <p:cNvSpPr txBox="1">
                <a:spLocks noRot="1" noChangeAspect="1" noMove="1" noResize="1" noEditPoints="1" noAdjustHandles="1" noChangeArrowheads="1" noChangeShapeType="1" noTextEdit="1"/>
              </p:cNvSpPr>
              <p:nvPr/>
            </p:nvSpPr>
            <p:spPr>
              <a:xfrm>
                <a:off x="3346277" y="5756466"/>
                <a:ext cx="373636" cy="370625"/>
              </a:xfrm>
              <a:prstGeom prst="rect">
                <a:avLst/>
              </a:prstGeom>
              <a:blipFill rotWithShape="0">
                <a:blip r:embed="rId12"/>
                <a:stretch>
                  <a:fillRect r="-49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01930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23528" y="2426747"/>
            <a:ext cx="5257800" cy="4324350"/>
          </a:xfrm>
          <a:prstGeom prst="rect">
            <a:avLst/>
          </a:prstGeom>
        </p:spPr>
      </p:pic>
      <p:sp>
        <p:nvSpPr>
          <p:cNvPr id="6" name="标题 1"/>
          <p:cNvSpPr>
            <a:spLocks noGrp="1"/>
          </p:cNvSpPr>
          <p:nvPr>
            <p:ph type="title"/>
          </p:nvPr>
        </p:nvSpPr>
        <p:spPr>
          <a:xfrm>
            <a:off x="0" y="79976"/>
            <a:ext cx="9143999" cy="91077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r>
              <a:rPr lang="en-US" altLang="zh-CN" sz="2400" b="1" cap="none" dirty="0" smtClean="0">
                <a:solidFill>
                  <a:srgbClr val="006600"/>
                </a:solidFill>
                <a:latin typeface="Arial" pitchFamily="34" charset="0"/>
                <a:ea typeface="宋体" pitchFamily="2" charset="-122"/>
                <a:cs typeface="+mn-cs"/>
              </a:rPr>
              <a:t>Transverse Momentum Distribution</a:t>
            </a:r>
            <a:endParaRPr lang="zh-CN" altLang="en-US" sz="2400" b="1" cap="none" dirty="0">
              <a:solidFill>
                <a:srgbClr val="006600"/>
              </a:solidFill>
              <a:latin typeface="Arial" pitchFamily="34" charset="0"/>
              <a:ea typeface="宋体" pitchFamily="2" charset="-122"/>
              <a:cs typeface="+mn-cs"/>
            </a:endParaRPr>
          </a:p>
        </p:txBody>
      </p:sp>
      <p:grpSp>
        <p:nvGrpSpPr>
          <p:cNvPr id="7" name="组合 6"/>
          <p:cNvGrpSpPr/>
          <p:nvPr/>
        </p:nvGrpSpPr>
        <p:grpSpPr>
          <a:xfrm>
            <a:off x="5414510" y="975501"/>
            <a:ext cx="3407096" cy="1328440"/>
            <a:chOff x="3505763" y="5331411"/>
            <a:chExt cx="7178535" cy="473791"/>
          </a:xfrm>
        </p:grpSpPr>
        <p:sp>
          <p:nvSpPr>
            <p:cNvPr id="8" name="圆角矩形 7"/>
            <p:cNvSpPr/>
            <p:nvPr/>
          </p:nvSpPr>
          <p:spPr>
            <a:xfrm>
              <a:off x="3505763" y="5331411"/>
              <a:ext cx="7178535" cy="47379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249379" y="5375833"/>
              <a:ext cx="5691301" cy="329308"/>
            </a:xfrm>
            <a:prstGeom prst="rect">
              <a:avLst/>
            </a:prstGeom>
            <a:noFill/>
          </p:spPr>
          <p:txBody>
            <a:bodyPr wrap="none" rtlCol="0">
              <a:spAutoFit/>
            </a:bodyPr>
            <a:lstStyle/>
            <a:p>
              <a:r>
                <a:rPr lang="en-US" altLang="zh-CN" b="1" dirty="0" smtClean="0"/>
                <a:t>Veto efficiency: </a:t>
              </a:r>
            </a:p>
            <a:p>
              <a:r>
                <a:rPr lang="en-US" altLang="zh-CN" b="1" dirty="0" smtClean="0"/>
                <a:t>simulated by software, </a:t>
              </a:r>
            </a:p>
            <a:p>
              <a:r>
                <a:rPr lang="en-US" altLang="zh-CN" b="1" dirty="0" smtClean="0"/>
                <a:t>often POWHEG+PYTHIA</a:t>
              </a:r>
              <a:endParaRPr lang="zh-CN" altLang="en-US" dirty="0"/>
            </a:p>
          </p:txBody>
        </p:sp>
      </p:grpSp>
      <p:grpSp>
        <p:nvGrpSpPr>
          <p:cNvPr id="10" name="组合 9"/>
          <p:cNvGrpSpPr/>
          <p:nvPr/>
        </p:nvGrpSpPr>
        <p:grpSpPr>
          <a:xfrm>
            <a:off x="-612447" y="928851"/>
            <a:ext cx="6379894" cy="1497896"/>
            <a:chOff x="1554908" y="3347807"/>
            <a:chExt cx="4768480" cy="1453794"/>
          </a:xfrm>
        </p:grpSpPr>
        <p:sp>
          <p:nvSpPr>
            <p:cNvPr id="11" name="圆角矩形 10"/>
            <p:cNvSpPr/>
            <p:nvPr/>
          </p:nvSpPr>
          <p:spPr>
            <a:xfrm>
              <a:off x="1991279" y="3347807"/>
              <a:ext cx="3895738" cy="145379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1554908" y="3410484"/>
                  <a:ext cx="4768480" cy="1262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b="0" i="1" smtClean="0">
                                <a:latin typeface="Cambria Math" panose="02040503050406030204" pitchFamily="18" charset="0"/>
                              </a:rPr>
                            </m:ctrlPr>
                          </m:fPr>
                          <m:num>
                            <m:sSubSup>
                              <m:sSubSupPr>
                                <m:ctrlPr>
                                  <a:rPr lang="en-US" altLang="zh-CN" sz="3200" b="0" i="1" smtClean="0">
                                    <a:latin typeface="Cambria Math" panose="02040503050406030204" pitchFamily="18" charset="0"/>
                                  </a:rPr>
                                </m:ctrlPr>
                              </m:sSubSupPr>
                              <m:e>
                                <m:r>
                                  <a:rPr lang="en-US" altLang="zh-CN" sz="3200" i="1" smtClean="0">
                                    <a:latin typeface="Cambria Math" panose="02040503050406030204" pitchFamily="18" charset="0"/>
                                  </a:rPr>
                                  <m:t>𝜎</m:t>
                                </m:r>
                              </m:e>
                              <m:sub>
                                <m:func>
                                  <m:funcPr>
                                    <m:ctrlPr>
                                      <a:rPr lang="en-US" altLang="zh-CN" sz="3200" b="0" i="1" smtClean="0">
                                        <a:latin typeface="Cambria Math" panose="02040503050406030204" pitchFamily="18" charset="0"/>
                                      </a:rPr>
                                    </m:ctrlPr>
                                  </m:funcPr>
                                  <m:fName>
                                    <m:r>
                                      <m:rPr>
                                        <m:sty m:val="p"/>
                                      </m:rPr>
                                      <a:rPr lang="en-US" altLang="zh-CN" sz="3200" b="0" i="0" smtClean="0">
                                        <a:latin typeface="Cambria Math" panose="02040503050406030204" pitchFamily="18" charset="0"/>
                                      </a:rPr>
                                      <m:t>exp</m:t>
                                    </m:r>
                                  </m:fName>
                                  <m:e>
                                    <m:r>
                                      <a:rPr lang="en-US" altLang="zh-CN" sz="3200" b="0" i="1" smtClean="0">
                                        <a:latin typeface="Cambria Math" panose="02040503050406030204" pitchFamily="18" charset="0"/>
                                      </a:rPr>
                                      <m:t> </m:t>
                                    </m:r>
                                  </m:e>
                                </m:func>
                              </m:sub>
                              <m:sup>
                                <m:r>
                                  <m:rPr>
                                    <m:sty m:val="p"/>
                                  </m:rPr>
                                  <a:rPr lang="en-US" altLang="zh-CN" sz="3200" i="1">
                                    <a:latin typeface="Cambria Math" panose="02040503050406030204" pitchFamily="18" charset="0"/>
                                  </a:rPr>
                                  <m:t>veto</m:t>
                                </m:r>
                              </m:sup>
                            </m:sSubSup>
                          </m:num>
                          <m:den>
                            <m:sSubSup>
                              <m:sSubSupPr>
                                <m:ctrlPr>
                                  <a:rPr lang="en-US" altLang="zh-CN" sz="3200" i="1">
                                    <a:latin typeface="Cambria Math" panose="02040503050406030204" pitchFamily="18" charset="0"/>
                                  </a:rPr>
                                </m:ctrlPr>
                              </m:sSubSupPr>
                              <m:e>
                                <m:r>
                                  <a:rPr lang="en-US" altLang="zh-CN" sz="3200" i="1">
                                    <a:latin typeface="Cambria Math" panose="02040503050406030204" pitchFamily="18" charset="0"/>
                                  </a:rPr>
                                  <m:t>𝜎</m:t>
                                </m:r>
                              </m:e>
                              <m:sub>
                                <m:r>
                                  <a:rPr lang="en-US" altLang="zh-CN" sz="3200" i="1">
                                    <a:latin typeface="Cambria Math" panose="02040503050406030204" pitchFamily="18" charset="0"/>
                                  </a:rPr>
                                  <m:t>𝑒𝑥𝑝</m:t>
                                </m:r>
                              </m:sub>
                              <m:sup>
                                <m:r>
                                  <a:rPr lang="en-US" altLang="zh-CN" sz="3200" b="0" i="1" smtClean="0">
                                    <a:latin typeface="Cambria Math" panose="02040503050406030204" pitchFamily="18" charset="0"/>
                                  </a:rPr>
                                  <m:t>𝑡𝑜𝑡𝑎𝑙</m:t>
                                </m:r>
                              </m:sup>
                            </m:sSubSup>
                          </m:den>
                        </m:f>
                        <m:r>
                          <a:rPr lang="en-US" altLang="zh-CN" sz="3200" b="0" i="1" smtClean="0">
                            <a:latin typeface="Cambria Math" panose="02040503050406030204" pitchFamily="18" charset="0"/>
                          </a:rPr>
                          <m:t> =  </m:t>
                        </m:r>
                        <m:f>
                          <m:fPr>
                            <m:ctrlPr>
                              <a:rPr lang="en-US" altLang="zh-CN" sz="3200" b="0" i="1" smtClean="0">
                                <a:latin typeface="Cambria Math" panose="02040503050406030204" pitchFamily="18" charset="0"/>
                              </a:rPr>
                            </m:ctrlPr>
                          </m:fPr>
                          <m:num>
                            <m:sSubSup>
                              <m:sSubSupPr>
                                <m:ctrlPr>
                                  <a:rPr lang="en-US" altLang="zh-CN" sz="3200" b="0" i="1" smtClean="0">
                                    <a:latin typeface="Cambria Math" panose="02040503050406030204" pitchFamily="18" charset="0"/>
                                  </a:rPr>
                                </m:ctrlPr>
                              </m:sSubSupPr>
                              <m:e>
                                <m:r>
                                  <a:rPr lang="en-US" altLang="zh-CN" sz="3200" i="1">
                                    <a:latin typeface="Cambria Math" panose="02040503050406030204" pitchFamily="18" charset="0"/>
                                  </a:rPr>
                                  <m:t>𝜎</m:t>
                                </m:r>
                              </m:e>
                              <m:sub>
                                <m:r>
                                  <a:rPr lang="en-US" altLang="zh-CN" sz="3200" b="0" i="1" smtClean="0">
                                    <a:latin typeface="Cambria Math" panose="02040503050406030204" pitchFamily="18" charset="0"/>
                                  </a:rPr>
                                  <m:t>𝑡h𝑒𝑜</m:t>
                                </m:r>
                              </m:sub>
                              <m:sup>
                                <m:r>
                                  <a:rPr lang="en-US" altLang="zh-CN" sz="3200" i="1">
                                    <a:latin typeface="Cambria Math" panose="02040503050406030204" pitchFamily="18" charset="0"/>
                                  </a:rPr>
                                  <m:t>𝑣𝑒𝑡𝑜</m:t>
                                </m:r>
                              </m:sup>
                            </m:sSubSup>
                          </m:num>
                          <m:den>
                            <m:sSubSup>
                              <m:sSubSupPr>
                                <m:ctrlPr>
                                  <a:rPr lang="en-US" altLang="zh-CN" sz="3200" b="0" i="1" smtClean="0">
                                    <a:latin typeface="Cambria Math" panose="02040503050406030204" pitchFamily="18" charset="0"/>
                                  </a:rPr>
                                </m:ctrlPr>
                              </m:sSubSupPr>
                              <m:e>
                                <m:r>
                                  <a:rPr lang="en-US" altLang="zh-CN" sz="3200" i="1" smtClean="0">
                                    <a:latin typeface="Cambria Math" panose="02040503050406030204" pitchFamily="18" charset="0"/>
                                  </a:rPr>
                                  <m:t>𝜎</m:t>
                                </m:r>
                              </m:e>
                              <m:sub>
                                <m:r>
                                  <a:rPr lang="en-US" altLang="zh-CN" sz="3200" b="0" i="1" smtClean="0">
                                    <a:latin typeface="Cambria Math" panose="02040503050406030204" pitchFamily="18" charset="0"/>
                                  </a:rPr>
                                  <m:t>𝑡h𝑒𝑜</m:t>
                                </m:r>
                              </m:sub>
                              <m:sup>
                                <m:r>
                                  <a:rPr lang="en-US" altLang="zh-CN" sz="3200" b="0" i="1" smtClean="0">
                                    <a:latin typeface="Cambria Math" panose="02040503050406030204" pitchFamily="18" charset="0"/>
                                  </a:rPr>
                                  <m:t>𝑡𝑜𝑡𝑎𝑙</m:t>
                                </m:r>
                              </m:sup>
                            </m:sSubSup>
                          </m:den>
                        </m:f>
                      </m:oMath>
                    </m:oMathPara>
                  </a14:m>
                  <a:endParaRPr lang="zh-CN" altLang="en-US" sz="32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554908" y="3410484"/>
                  <a:ext cx="4768480" cy="1262205"/>
                </a:xfrm>
                <a:prstGeom prst="rect">
                  <a:avLst/>
                </a:prstGeom>
                <a:blipFill rotWithShape="0">
                  <a:blip r:embed="rId4"/>
                  <a:stretch>
                    <a:fillRect/>
                  </a:stretch>
                </a:blipFill>
              </p:spPr>
              <p:txBody>
                <a:bodyPr/>
                <a:lstStyle/>
                <a:p>
                  <a:r>
                    <a:rPr lang="zh-CN" altLang="en-US">
                      <a:noFill/>
                    </a:rPr>
                    <a:t> </a:t>
                  </a:r>
                </a:p>
              </p:txBody>
            </p:sp>
          </mc:Fallback>
        </mc:AlternateContent>
      </p:grpSp>
      <p:sp>
        <p:nvSpPr>
          <p:cNvPr id="13" name="矩形 12"/>
          <p:cNvSpPr/>
          <p:nvPr/>
        </p:nvSpPr>
        <p:spPr>
          <a:xfrm>
            <a:off x="5767447" y="5886429"/>
            <a:ext cx="3383752" cy="830997"/>
          </a:xfrm>
          <a:prstGeom prst="rect">
            <a:avLst/>
          </a:prstGeom>
        </p:spPr>
        <p:txBody>
          <a:bodyPr wrap="square">
            <a:spAutoFit/>
          </a:bodyPr>
          <a:lstStyle/>
          <a:p>
            <a:r>
              <a:rPr lang="en-US" altLang="zh-CN" sz="1600" b="1" dirty="0" smtClean="0">
                <a:solidFill>
                  <a:srgbClr val="7030A0"/>
                </a:solidFill>
              </a:rPr>
              <a:t>YW</a:t>
            </a:r>
            <a:r>
              <a:rPr lang="zh-CN" altLang="en-US" sz="1600" dirty="0" smtClean="0">
                <a:solidFill>
                  <a:srgbClr val="7030A0"/>
                </a:solidFill>
              </a:rPr>
              <a:t>, </a:t>
            </a:r>
            <a:r>
              <a:rPr lang="zh-CN" altLang="en-US" sz="1600" dirty="0">
                <a:solidFill>
                  <a:srgbClr val="7030A0"/>
                </a:solidFill>
              </a:rPr>
              <a:t>Chong Sheng Li, Ze Long Liu, </a:t>
            </a:r>
            <a:endParaRPr lang="en-US" altLang="zh-CN" sz="1600" dirty="0" smtClean="0">
              <a:solidFill>
                <a:srgbClr val="7030A0"/>
              </a:solidFill>
            </a:endParaRPr>
          </a:p>
          <a:p>
            <a:r>
              <a:rPr lang="zh-CN" altLang="en-US" sz="1600" dirty="0" smtClean="0">
                <a:solidFill>
                  <a:srgbClr val="7030A0"/>
                </a:solidFill>
              </a:rPr>
              <a:t>Ding </a:t>
            </a:r>
            <a:r>
              <a:rPr lang="zh-CN" altLang="en-US" sz="1600" dirty="0">
                <a:solidFill>
                  <a:srgbClr val="7030A0"/>
                </a:solidFill>
              </a:rPr>
              <a:t>Yu </a:t>
            </a:r>
            <a:r>
              <a:rPr lang="zh-CN" altLang="en-US" sz="1600" dirty="0" smtClean="0">
                <a:solidFill>
                  <a:srgbClr val="7030A0"/>
                </a:solidFill>
              </a:rPr>
              <a:t>Shao </a:t>
            </a:r>
            <a:r>
              <a:rPr lang="en-US" altLang="zh-CN" sz="1600" dirty="0" smtClean="0">
                <a:solidFill>
                  <a:srgbClr val="7030A0"/>
                </a:solidFill>
              </a:rPr>
              <a:t>and</a:t>
            </a:r>
            <a:r>
              <a:rPr lang="zh-CN" altLang="en-US" sz="1600" dirty="0" smtClean="0">
                <a:solidFill>
                  <a:srgbClr val="7030A0"/>
                </a:solidFill>
              </a:rPr>
              <a:t> </a:t>
            </a:r>
            <a:r>
              <a:rPr lang="zh-CN" altLang="en-US" sz="1600" dirty="0">
                <a:solidFill>
                  <a:srgbClr val="7030A0"/>
                </a:solidFill>
              </a:rPr>
              <a:t>Hai Tao </a:t>
            </a:r>
            <a:r>
              <a:rPr lang="zh-CN" altLang="en-US" sz="1600" dirty="0" smtClean="0">
                <a:solidFill>
                  <a:srgbClr val="7030A0"/>
                </a:solidFill>
              </a:rPr>
              <a:t>Li</a:t>
            </a:r>
            <a:r>
              <a:rPr lang="en-US" altLang="zh-CN" sz="1600" dirty="0">
                <a:solidFill>
                  <a:srgbClr val="7030A0"/>
                </a:solidFill>
              </a:rPr>
              <a:t>, </a:t>
            </a:r>
            <a:endParaRPr lang="en-US" altLang="zh-CN" sz="1600" dirty="0" smtClean="0">
              <a:solidFill>
                <a:srgbClr val="7030A0"/>
              </a:solidFill>
            </a:endParaRPr>
          </a:p>
          <a:p>
            <a:r>
              <a:rPr lang="en-US" altLang="zh-CN" sz="1600" dirty="0" smtClean="0">
                <a:solidFill>
                  <a:srgbClr val="7030A0"/>
                </a:solidFill>
              </a:rPr>
              <a:t>Phys. </a:t>
            </a:r>
            <a:r>
              <a:rPr lang="en-US" altLang="zh-CN" sz="1600" dirty="0">
                <a:solidFill>
                  <a:srgbClr val="7030A0"/>
                </a:solidFill>
              </a:rPr>
              <a:t>Rev</a:t>
            </a:r>
            <a:r>
              <a:rPr lang="en-US" altLang="zh-CN" sz="1600" dirty="0" smtClean="0">
                <a:solidFill>
                  <a:srgbClr val="7030A0"/>
                </a:solidFill>
              </a:rPr>
              <a:t>. D 88, </a:t>
            </a:r>
            <a:r>
              <a:rPr lang="en-US" altLang="zh-CN" sz="1600" dirty="0">
                <a:solidFill>
                  <a:srgbClr val="7030A0"/>
                </a:solidFill>
              </a:rPr>
              <a:t>114017 </a:t>
            </a:r>
            <a:r>
              <a:rPr lang="en-US" altLang="zh-CN" sz="1600" dirty="0" smtClean="0">
                <a:solidFill>
                  <a:srgbClr val="7030A0"/>
                </a:solidFill>
              </a:rPr>
              <a:t> </a:t>
            </a:r>
            <a:r>
              <a:rPr lang="en-US" altLang="zh-CN" sz="1600" dirty="0">
                <a:solidFill>
                  <a:srgbClr val="7030A0"/>
                </a:solidFill>
              </a:rPr>
              <a:t>(2013) </a:t>
            </a:r>
            <a:endParaRPr lang="zh-CN" altLang="en-US" sz="1600" dirty="0">
              <a:solidFill>
                <a:srgbClr val="7030A0"/>
              </a:solidFill>
            </a:endParaRPr>
          </a:p>
        </p:txBody>
      </p:sp>
    </p:spTree>
    <p:extLst>
      <p:ext uri="{BB962C8B-B14F-4D97-AF65-F5344CB8AC3E}">
        <p14:creationId xmlns:p14="http://schemas.microsoft.com/office/powerpoint/2010/main" val="257275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397554" y="1483416"/>
            <a:ext cx="4647009" cy="3635976"/>
          </a:xfrm>
          <a:prstGeom prst="rect">
            <a:avLst/>
          </a:prstGeom>
          <a:ln>
            <a:noFill/>
          </a:ln>
        </p:spPr>
        <p:style>
          <a:lnRef idx="2">
            <a:schemeClr val="dk1"/>
          </a:lnRef>
          <a:fillRef idx="1">
            <a:schemeClr val="lt1"/>
          </a:fillRef>
          <a:effectRef idx="0">
            <a:schemeClr val="dk1"/>
          </a:effectRef>
          <a:fontRef idx="minor">
            <a:schemeClr val="dk1"/>
          </a:fontRef>
        </p:style>
      </p:pic>
      <p:pic>
        <p:nvPicPr>
          <p:cNvPr id="5" name="图片 4"/>
          <p:cNvPicPr>
            <a:picLocks noChangeAspect="1"/>
          </p:cNvPicPr>
          <p:nvPr/>
        </p:nvPicPr>
        <p:blipFill>
          <a:blip r:embed="rId4"/>
          <a:stretch>
            <a:fillRect/>
          </a:stretch>
        </p:blipFill>
        <p:spPr>
          <a:xfrm>
            <a:off x="773870" y="1226464"/>
            <a:ext cx="3738829" cy="3892928"/>
          </a:xfrm>
          <a:prstGeom prst="rect">
            <a:avLst/>
          </a:prstGeom>
          <a:ln>
            <a:noFill/>
          </a:ln>
        </p:spPr>
        <p:style>
          <a:lnRef idx="2">
            <a:schemeClr val="dk1"/>
          </a:lnRef>
          <a:fillRef idx="1">
            <a:schemeClr val="lt1"/>
          </a:fillRef>
          <a:effectRef idx="0">
            <a:schemeClr val="dk1"/>
          </a:effectRef>
          <a:fontRef idx="minor">
            <a:schemeClr val="dk1"/>
          </a:fontRef>
        </p:style>
      </p:pic>
      <p:grpSp>
        <p:nvGrpSpPr>
          <p:cNvPr id="6" name="组合 5"/>
          <p:cNvGrpSpPr/>
          <p:nvPr/>
        </p:nvGrpSpPr>
        <p:grpSpPr>
          <a:xfrm>
            <a:off x="2650502" y="5293121"/>
            <a:ext cx="4712237" cy="1453794"/>
            <a:chOff x="1708461" y="3347807"/>
            <a:chExt cx="4178556" cy="1453794"/>
          </a:xfrm>
        </p:grpSpPr>
        <p:sp>
          <p:nvSpPr>
            <p:cNvPr id="7" name="圆角矩形 6"/>
            <p:cNvSpPr/>
            <p:nvPr/>
          </p:nvSpPr>
          <p:spPr>
            <a:xfrm>
              <a:off x="1991279" y="3347807"/>
              <a:ext cx="3895738" cy="145379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8" name="文本框 7"/>
                <p:cNvSpPr txBox="1"/>
                <p:nvPr/>
              </p:nvSpPr>
              <p:spPr>
                <a:xfrm>
                  <a:off x="1708461" y="3416222"/>
                  <a:ext cx="4073390" cy="11416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𝜎</m:t>
                            </m:r>
                          </m:e>
                          <m:sub>
                            <m:r>
                              <a:rPr lang="en-US" altLang="zh-CN" sz="2400" i="1">
                                <a:latin typeface="Cambria Math" panose="02040503050406030204" pitchFamily="18" charset="0"/>
                              </a:rPr>
                              <m:t>𝑒𝑥𝑝</m:t>
                            </m:r>
                          </m:sub>
                          <m:sup>
                            <m:r>
                              <a:rPr lang="en-US" altLang="zh-CN" sz="2800" i="1">
                                <a:latin typeface="Cambria Math" panose="02040503050406030204" pitchFamily="18" charset="0"/>
                              </a:rPr>
                              <m:t>𝑡𝑜𝑡𝑎𝑙</m:t>
                            </m:r>
                          </m:sup>
                        </m:sSubSup>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bSup>
                              <m:sSubSupPr>
                                <m:ctrlPr>
                                  <a:rPr lang="en-US" altLang="zh-CN" sz="2400" b="0" i="1" smtClean="0">
                                    <a:latin typeface="Cambria Math" panose="02040503050406030204" pitchFamily="18" charset="0"/>
                                  </a:rPr>
                                </m:ctrlPr>
                              </m:sSubSupPr>
                              <m:e>
                                <m:r>
                                  <a:rPr lang="en-US" altLang="zh-CN" sz="2400" i="1" smtClean="0">
                                    <a:latin typeface="Cambria Math" panose="02040503050406030204" pitchFamily="18" charset="0"/>
                                  </a:rPr>
                                  <m:t>𝜎</m:t>
                                </m:r>
                              </m:e>
                              <m:sub>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exp</m:t>
                                    </m:r>
                                  </m:fName>
                                  <m:e>
                                    <m:r>
                                      <a:rPr lang="en-US" altLang="zh-CN" sz="2400" b="0" i="1" smtClean="0">
                                        <a:latin typeface="Cambria Math" panose="02040503050406030204" pitchFamily="18" charset="0"/>
                                      </a:rPr>
                                      <m:t> </m:t>
                                    </m:r>
                                  </m:e>
                                </m:func>
                              </m:sub>
                              <m:sup>
                                <m:r>
                                  <m:rPr>
                                    <m:sty m:val="p"/>
                                  </m:rPr>
                                  <a:rPr lang="en-US" altLang="zh-CN" sz="2400" i="1">
                                    <a:latin typeface="Cambria Math" panose="02040503050406030204" pitchFamily="18" charset="0"/>
                                  </a:rPr>
                                  <m:t>veto</m:t>
                                </m:r>
                              </m:sup>
                            </m:sSubSup>
                          </m:num>
                          <m:den>
                            <m:f>
                              <m:fPr>
                                <m:ctrlPr>
                                  <a:rPr lang="en-US" altLang="zh-CN" sz="2400" i="1">
                                    <a:latin typeface="Cambria Math" panose="02040503050406030204" pitchFamily="18" charset="0"/>
                                  </a:rPr>
                                </m:ctrlPr>
                              </m:fPr>
                              <m:num>
                                <m:sSub>
                                  <m:sSubPr>
                                    <m:ctrlPr>
                                      <a:rPr lang="en-US" altLang="zh-CN" sz="2400" i="1" smtClean="0">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𝜎</m:t>
                                    </m:r>
                                  </m:e>
                                  <m:sub>
                                    <m:r>
                                      <a:rPr lang="en-US" altLang="zh-CN" sz="2400" i="1">
                                        <a:solidFill>
                                          <a:srgbClr val="FF0000"/>
                                        </a:solidFill>
                                        <a:latin typeface="Cambria Math" panose="02040503050406030204" pitchFamily="18" charset="0"/>
                                      </a:rPr>
                                      <m:t>𝑣𝑒𝑡𝑜</m:t>
                                    </m:r>
                                  </m:sub>
                                </m:sSub>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𝜎</m:t>
                                    </m:r>
                                  </m:e>
                                  <m:sub>
                                    <m:r>
                                      <a:rPr lang="en-US" altLang="zh-CN" sz="2400" b="0" i="1" smtClean="0">
                                        <a:latin typeface="Cambria Math" panose="02040503050406030204" pitchFamily="18" charset="0"/>
                                      </a:rPr>
                                      <m:t>𝑡𝑜𝑡𝑎𝑙</m:t>
                                    </m:r>
                                  </m:sub>
                                </m:sSub>
                              </m:den>
                            </m:f>
                          </m:den>
                        </m:f>
                      </m:oMath>
                    </m:oMathPara>
                  </a14:m>
                  <a:endParaRPr lang="zh-CN" altLang="en-US" sz="2800" dirty="0"/>
                </a:p>
              </p:txBody>
            </p:sp>
          </mc:Choice>
          <mc:Fallback>
            <p:sp>
              <p:nvSpPr>
                <p:cNvPr id="8" name="文本框 7"/>
                <p:cNvSpPr txBox="1">
                  <a:spLocks noRot="1" noChangeAspect="1" noMove="1" noResize="1" noEditPoints="1" noAdjustHandles="1" noChangeArrowheads="1" noChangeShapeType="1" noTextEdit="1"/>
                </p:cNvSpPr>
                <p:nvPr/>
              </p:nvSpPr>
              <p:spPr>
                <a:xfrm>
                  <a:off x="1708461" y="3416222"/>
                  <a:ext cx="4073390" cy="1141659"/>
                </a:xfrm>
                <a:prstGeom prst="rect">
                  <a:avLst/>
                </a:prstGeom>
                <a:blipFill rotWithShape="0">
                  <a:blip r:embed="rId5"/>
                  <a:stretch>
                    <a:fillRect/>
                  </a:stretch>
                </a:blipFill>
              </p:spPr>
              <p:txBody>
                <a:bodyPr/>
                <a:lstStyle/>
                <a:p>
                  <a:r>
                    <a:rPr lang="zh-CN" altLang="en-US">
                      <a:noFill/>
                    </a:rPr>
                    <a:t> </a:t>
                  </a:r>
                </a:p>
              </p:txBody>
            </p:sp>
          </mc:Fallback>
        </mc:AlternateContent>
      </p:grpSp>
      <p:sp>
        <p:nvSpPr>
          <p:cNvPr id="9" name="标题 1"/>
          <p:cNvSpPr>
            <a:spLocks noGrp="1"/>
          </p:cNvSpPr>
          <p:nvPr>
            <p:ph type="title"/>
          </p:nvPr>
        </p:nvSpPr>
        <p:spPr>
          <a:xfrm>
            <a:off x="0" y="141958"/>
            <a:ext cx="9143999" cy="91077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r>
              <a:rPr lang="en-US" altLang="zh-CN" sz="2400" b="1" cap="none" dirty="0" smtClean="0">
                <a:solidFill>
                  <a:srgbClr val="006600"/>
                </a:solidFill>
                <a:latin typeface="Arial" pitchFamily="34" charset="0"/>
                <a:ea typeface="宋体" pitchFamily="2" charset="-122"/>
                <a:cs typeface="+mn-cs"/>
              </a:rPr>
              <a:t>Transverse Momentum Distribution</a:t>
            </a:r>
            <a:endParaRPr lang="zh-CN" altLang="en-US" sz="2400" b="1" cap="none" dirty="0">
              <a:solidFill>
                <a:srgbClr val="006600"/>
              </a:solidFill>
              <a:latin typeface="Arial" pitchFamily="34" charset="0"/>
              <a:ea typeface="宋体" pitchFamily="2" charset="-122"/>
              <a:cs typeface="+mn-cs"/>
            </a:endParaRPr>
          </a:p>
        </p:txBody>
      </p:sp>
      <p:sp>
        <p:nvSpPr>
          <p:cNvPr id="10" name="矩形 9"/>
          <p:cNvSpPr/>
          <p:nvPr/>
        </p:nvSpPr>
        <p:spPr>
          <a:xfrm>
            <a:off x="179512" y="922118"/>
            <a:ext cx="9144001" cy="338554"/>
          </a:xfrm>
          <a:prstGeom prst="rect">
            <a:avLst/>
          </a:prstGeom>
        </p:spPr>
        <p:txBody>
          <a:bodyPr wrap="square">
            <a:spAutoFit/>
          </a:bodyPr>
          <a:lstStyle/>
          <a:p>
            <a:r>
              <a:rPr lang="en-US" altLang="zh-CN" sz="1600" b="1" dirty="0" smtClean="0">
                <a:solidFill>
                  <a:srgbClr val="7030A0"/>
                </a:solidFill>
              </a:rPr>
              <a:t>YW</a:t>
            </a:r>
            <a:r>
              <a:rPr lang="zh-CN" altLang="en-US" sz="1600" dirty="0" smtClean="0">
                <a:solidFill>
                  <a:srgbClr val="7030A0"/>
                </a:solidFill>
              </a:rPr>
              <a:t>, </a:t>
            </a:r>
            <a:r>
              <a:rPr lang="zh-CN" altLang="en-US" sz="1600" dirty="0">
                <a:solidFill>
                  <a:srgbClr val="7030A0"/>
                </a:solidFill>
              </a:rPr>
              <a:t>Chong Sheng Li, Ze Long Liu, Ding Yu </a:t>
            </a:r>
            <a:r>
              <a:rPr lang="zh-CN" altLang="en-US" sz="1600" dirty="0" smtClean="0">
                <a:solidFill>
                  <a:srgbClr val="7030A0"/>
                </a:solidFill>
              </a:rPr>
              <a:t>Shao </a:t>
            </a:r>
            <a:r>
              <a:rPr lang="en-US" altLang="zh-CN" sz="1600" dirty="0" smtClean="0">
                <a:solidFill>
                  <a:srgbClr val="7030A0"/>
                </a:solidFill>
              </a:rPr>
              <a:t>and</a:t>
            </a:r>
            <a:r>
              <a:rPr lang="zh-CN" altLang="en-US" sz="1600" dirty="0" smtClean="0">
                <a:solidFill>
                  <a:srgbClr val="7030A0"/>
                </a:solidFill>
              </a:rPr>
              <a:t> </a:t>
            </a:r>
            <a:r>
              <a:rPr lang="zh-CN" altLang="en-US" sz="1600" dirty="0">
                <a:solidFill>
                  <a:srgbClr val="7030A0"/>
                </a:solidFill>
              </a:rPr>
              <a:t>Hai Tao </a:t>
            </a:r>
            <a:r>
              <a:rPr lang="zh-CN" altLang="en-US" sz="1600" dirty="0" smtClean="0">
                <a:solidFill>
                  <a:srgbClr val="7030A0"/>
                </a:solidFill>
              </a:rPr>
              <a:t>Li</a:t>
            </a:r>
            <a:r>
              <a:rPr lang="en-US" altLang="zh-CN" sz="1600" dirty="0">
                <a:solidFill>
                  <a:srgbClr val="7030A0"/>
                </a:solidFill>
              </a:rPr>
              <a:t>, Phys</a:t>
            </a:r>
            <a:r>
              <a:rPr lang="en-US" altLang="zh-CN" sz="1600" dirty="0" smtClean="0">
                <a:solidFill>
                  <a:srgbClr val="7030A0"/>
                </a:solidFill>
              </a:rPr>
              <a:t>. </a:t>
            </a:r>
            <a:r>
              <a:rPr lang="en-US" altLang="zh-CN" sz="1600" dirty="0">
                <a:solidFill>
                  <a:srgbClr val="7030A0"/>
                </a:solidFill>
              </a:rPr>
              <a:t>Rev</a:t>
            </a:r>
            <a:r>
              <a:rPr lang="en-US" altLang="zh-CN" sz="1600" dirty="0" smtClean="0">
                <a:solidFill>
                  <a:srgbClr val="7030A0"/>
                </a:solidFill>
              </a:rPr>
              <a:t>. D 88, </a:t>
            </a:r>
            <a:r>
              <a:rPr lang="en-US" altLang="zh-CN" sz="1600" dirty="0">
                <a:solidFill>
                  <a:srgbClr val="7030A0"/>
                </a:solidFill>
              </a:rPr>
              <a:t>114017 </a:t>
            </a:r>
            <a:r>
              <a:rPr lang="en-US" altLang="zh-CN" sz="1600" dirty="0" smtClean="0">
                <a:solidFill>
                  <a:srgbClr val="7030A0"/>
                </a:solidFill>
              </a:rPr>
              <a:t> </a:t>
            </a:r>
            <a:r>
              <a:rPr lang="en-US" altLang="zh-CN" sz="1600" dirty="0">
                <a:solidFill>
                  <a:srgbClr val="7030A0"/>
                </a:solidFill>
              </a:rPr>
              <a:t>(2013) </a:t>
            </a:r>
            <a:endParaRPr lang="zh-CN" altLang="en-US" sz="1600" dirty="0">
              <a:solidFill>
                <a:srgbClr val="7030A0"/>
              </a:solidFill>
            </a:endParaRPr>
          </a:p>
        </p:txBody>
      </p:sp>
    </p:spTree>
    <p:extLst>
      <p:ext uri="{BB962C8B-B14F-4D97-AF65-F5344CB8AC3E}">
        <p14:creationId xmlns:p14="http://schemas.microsoft.com/office/powerpoint/2010/main" val="3841440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报告常用_气泡">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报告常用_气泡" id="{F191042E-AFEE-4D39-8E21-D94761740B20}" vid="{6991E93F-0F32-4ED0-BDFB-93C55315D39D}"/>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报告常用_气泡</Template>
  <TotalTime>6156</TotalTime>
  <Words>2176</Words>
  <Application>Microsoft Office PowerPoint</Application>
  <PresentationFormat>全屏显示(4:3)</PresentationFormat>
  <Paragraphs>169</Paragraphs>
  <Slides>18</Slides>
  <Notes>18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 Unicode MS</vt:lpstr>
      <vt:lpstr>BatangChe</vt:lpstr>
      <vt:lpstr>华文楷体</vt:lpstr>
      <vt:lpstr>宋体</vt:lpstr>
      <vt:lpstr>Arial</vt:lpstr>
      <vt:lpstr>Cambria Math</vt:lpstr>
      <vt:lpstr>Times New Roman</vt:lpstr>
      <vt:lpstr>Tw Cen MT</vt:lpstr>
      <vt:lpstr>报告常用_气泡</vt:lpstr>
      <vt:lpstr>Jet-veto Resummation for Gauge boson Pair</vt:lpstr>
      <vt:lpstr>PowerPoint 演示文稿</vt:lpstr>
      <vt:lpstr>PowerPoint 演示文稿</vt:lpstr>
      <vt:lpstr>PowerPoint 演示文稿</vt:lpstr>
      <vt:lpstr>The theoretical predictions Gauge Boson Pair Production</vt:lpstr>
      <vt:lpstr>Total Cross Section in 2013</vt:lpstr>
      <vt:lpstr>Jet Veto</vt:lpstr>
      <vt:lpstr>Transverse Momentum Distribution</vt:lpstr>
      <vt:lpstr>Transverse Momentum Distribution</vt:lpstr>
      <vt:lpstr>PowerPoint 演示文稿</vt:lpstr>
      <vt:lpstr>PowerPoint 演示文稿</vt:lpstr>
      <vt:lpstr>Resummed Prediction</vt:lpstr>
      <vt:lpstr>Resummed Prediction</vt:lpstr>
      <vt:lpstr>Compare With POWHEG+PYTHIA</vt:lpstr>
      <vt:lpstr>Compare With aMC@nlo+PYTHIA</vt:lpstr>
      <vt:lpstr>PowerPoint 演示文稿</vt:lpstr>
      <vt:lpstr>Tunes in POWHEG+PYTHIA </vt:lpstr>
      <vt:lpstr>CONCLUSION</vt:lpstr>
    </vt:vector>
  </TitlesOfParts>
  <Company>WWW.YlmF.CoM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Probe Htq couplings  at QCD NLO</dc:title>
  <dc:creator>雨林木风</dc:creator>
  <cp:lastModifiedBy>yancy wang</cp:lastModifiedBy>
  <cp:revision>242</cp:revision>
  <dcterms:created xsi:type="dcterms:W3CDTF">2012-12-11T09:04:33Z</dcterms:created>
  <dcterms:modified xsi:type="dcterms:W3CDTF">2015-10-19T04:32:35Z</dcterms:modified>
</cp:coreProperties>
</file>